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87" r:id="rId6"/>
    <p:sldId id="289" r:id="rId7"/>
    <p:sldId id="268" r:id="rId8"/>
    <p:sldId id="288" r:id="rId9"/>
    <p:sldId id="290" r:id="rId10"/>
    <p:sldId id="291" r:id="rId11"/>
    <p:sldId id="292" r:id="rId12"/>
    <p:sldId id="295" r:id="rId13"/>
    <p:sldId id="297" r:id="rId14"/>
    <p:sldId id="300" r:id="rId15"/>
    <p:sldId id="266" r:id="rId16"/>
    <p:sldId id="261" r:id="rId17"/>
    <p:sldId id="263" r:id="rId18"/>
    <p:sldId id="265" r:id="rId19"/>
    <p:sldId id="285" r:id="rId20"/>
    <p:sldId id="271" r:id="rId21"/>
    <p:sldId id="272" r:id="rId22"/>
    <p:sldId id="293" r:id="rId23"/>
    <p:sldId id="2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4"/>
    <p:restoredTop sz="94680"/>
  </p:normalViewPr>
  <p:slideViewPr>
    <p:cSldViewPr snapToGrid="0" snapToObjects="1">
      <p:cViewPr varScale="1">
        <p:scale>
          <a:sx n="170" d="100"/>
          <a:sy n="170" d="100"/>
        </p:scale>
        <p:origin x="21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5AA-05B9-6941-B22D-DC4D1700EE0F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26265-6F1D-CD40-95B9-86C9F60D7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November 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can7L4azW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Mexican_hairless&amp;action=edit&amp;redlink=1" TargetMode="External"/><Relationship Id="rId4" Type="http://schemas.openxmlformats.org/officeDocument/2006/relationships/hyperlink" Target="https://commons.wikimedia.org/w/index.php?title=Xochimilco&amp;action=edit&amp;redlink=1" TargetMode="External"/><Relationship Id="rId5" Type="http://schemas.openxmlformats.org/officeDocument/2006/relationships/hyperlink" Target="https://commons.wikimedia.org/wiki/M%C3%A9xico,_D.F.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mmons.wikimedia.org/w/index.php?title=Xoloitzcuintle&amp;action=edit&amp;redlink=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889" y="5856111"/>
            <a:ext cx="2912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</a:t>
            </a:r>
            <a:r>
              <a:rPr lang="en-US" dirty="0" smtClean="0"/>
              <a:t>Gómez-Bravo 2017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16351" y="1879171"/>
            <a:ext cx="278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CAPÍTULO 4</a:t>
            </a:r>
            <a:endParaRPr lang="en-US" sz="3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63720" y="3000055"/>
            <a:ext cx="6585736" cy="873301"/>
          </a:xfrm>
        </p:spPr>
        <p:txBody>
          <a:bodyPr>
            <a:noAutofit/>
          </a:bodyPr>
          <a:lstStyle/>
          <a:p>
            <a:r>
              <a:rPr lang="en-US" sz="2800" dirty="0"/>
              <a:t>chocolate y el </a:t>
            </a:r>
            <a:r>
              <a:rPr lang="en-US" sz="2800" dirty="0" err="1"/>
              <a:t>mundo</a:t>
            </a:r>
            <a:r>
              <a:rPr lang="en-US" sz="2800" dirty="0"/>
              <a:t> </a:t>
            </a:r>
            <a:r>
              <a:rPr lang="en-US" sz="2800" dirty="0" err="1"/>
              <a:t>azteca</a:t>
            </a:r>
            <a:r>
              <a:rPr lang="en-US" sz="2800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172441" y="4174311"/>
            <a:ext cx="476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Alimentos y </a:t>
            </a:r>
            <a:r>
              <a:rPr lang="en-US" sz="2800" b="1" dirty="0" err="1"/>
              <a:t>artefactos</a:t>
            </a:r>
            <a:r>
              <a:rPr lang="en-US" sz="2800" b="1" dirty="0"/>
              <a:t> </a:t>
            </a:r>
            <a:r>
              <a:rPr lang="en-US" sz="2800" b="1" dirty="0" err="1"/>
              <a:t>aztecas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150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79" y="764016"/>
            <a:ext cx="7134487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131" y="132156"/>
            <a:ext cx="5152007" cy="750014"/>
          </a:xfrm>
        </p:spPr>
        <p:txBody>
          <a:bodyPr>
            <a:normAutofit fontScale="90000"/>
          </a:bodyPr>
          <a:lstStyle/>
          <a:p>
            <a:r>
              <a:rPr lang="en-US" sz="2700" dirty="0" err="1" smtClean="0">
                <a:solidFill>
                  <a:srgbClr val="FF0000"/>
                </a:solidFill>
              </a:rPr>
              <a:t>Huitlacoche</a:t>
            </a:r>
            <a:r>
              <a:rPr lang="en-US" dirty="0" smtClean="0"/>
              <a:t> a la </a:t>
            </a:r>
            <a:r>
              <a:rPr lang="en-US" dirty="0" err="1" smtClean="0"/>
              <a:t>venta</a:t>
            </a:r>
            <a:r>
              <a:rPr lang="en-US" dirty="0" smtClean="0"/>
              <a:t> con </a:t>
            </a:r>
            <a:r>
              <a:rPr lang="en-US" dirty="0" err="1" smtClean="0"/>
              <a:t>habas</a:t>
            </a:r>
            <a:r>
              <a:rPr lang="en-US" dirty="0" smtClean="0"/>
              <a:t>, </a:t>
            </a:r>
            <a:r>
              <a:rPr lang="en-US" dirty="0" err="1" smtClean="0"/>
              <a:t>guisantes</a:t>
            </a:r>
            <a:r>
              <a:rPr lang="en-US" dirty="0" smtClean="0"/>
              <a:t>, </a:t>
            </a:r>
            <a:r>
              <a:rPr lang="en-US" dirty="0" err="1" smtClean="0"/>
              <a:t>lentejas</a:t>
            </a:r>
            <a:r>
              <a:rPr lang="en-US" dirty="0" smtClean="0"/>
              <a:t> y garbanzos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7" y="3986373"/>
            <a:ext cx="3417045" cy="2799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4296" y="5691883"/>
            <a:ext cx="3107297" cy="462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Tacos de </a:t>
            </a:r>
            <a:r>
              <a:rPr lang="en-US" sz="2400" b="1" dirty="0" err="1" smtClean="0"/>
              <a:t>huitlacoche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96700" y="5080839"/>
            <a:ext cx="13244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huitlacoche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658901" y="2342508"/>
            <a:ext cx="221378" cy="29229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7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9" y="2627064"/>
            <a:ext cx="5458309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3503" y="975360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calabacitas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8" y="1676400"/>
            <a:ext cx="2203581" cy="374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400" y="5715394"/>
            <a:ext cx="2449035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Tacos de flor de </a:t>
            </a:r>
            <a:r>
              <a:rPr lang="en-US" sz="2400" b="1" dirty="0" err="1" smtClean="0"/>
              <a:t>calabacitas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649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31" y="1444024"/>
            <a:ext cx="6976153" cy="523211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1310" y="461652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frijoles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0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orient="vert"/>
          </p:nvPr>
        </p:nvSpPr>
        <p:spPr>
          <a:xfrm rot="16200000">
            <a:off x="7177465" y="-324779"/>
            <a:ext cx="923583" cy="184244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Chiles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54651" y="3051425"/>
            <a:ext cx="4565069" cy="34730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Los </a:t>
            </a:r>
            <a:r>
              <a:rPr lang="en-US" sz="2800" dirty="0" err="1" smtClean="0"/>
              <a:t>chiles</a:t>
            </a:r>
            <a:r>
              <a:rPr lang="en-US" sz="2800" dirty="0" smtClean="0"/>
              <a:t> son </a:t>
            </a:r>
            <a:r>
              <a:rPr lang="en-US" sz="2800" dirty="0" err="1" smtClean="0"/>
              <a:t>muy</a:t>
            </a:r>
            <a:r>
              <a:rPr lang="en-US" sz="2800" dirty="0" smtClean="0"/>
              <a:t> </a:t>
            </a:r>
            <a:r>
              <a:rPr lang="en-US" sz="2800" dirty="0" err="1" smtClean="0"/>
              <a:t>beneficiosos</a:t>
            </a:r>
            <a:r>
              <a:rPr lang="en-US" sz="2800" dirty="0" smtClean="0"/>
              <a:t> para la </a:t>
            </a:r>
            <a:r>
              <a:rPr lang="en-US" sz="2800" dirty="0" err="1" smtClean="0"/>
              <a:t>salud</a:t>
            </a:r>
            <a:r>
              <a:rPr lang="en-US" sz="2800" dirty="0" smtClean="0"/>
              <a:t> </a:t>
            </a:r>
            <a:r>
              <a:rPr lang="en-US" sz="2800" dirty="0" err="1" smtClean="0"/>
              <a:t>porque</a:t>
            </a:r>
            <a:r>
              <a:rPr lang="en-US" sz="2800" dirty="0" smtClean="0"/>
              <a:t> </a:t>
            </a:r>
            <a:r>
              <a:rPr lang="en-US" sz="2800" dirty="0" err="1" smtClean="0"/>
              <a:t>contienen</a:t>
            </a:r>
            <a:r>
              <a:rPr lang="en-US" sz="2800" dirty="0" smtClean="0"/>
              <a:t> </a:t>
            </a:r>
            <a:r>
              <a:rPr lang="en-US" sz="2800" dirty="0" err="1"/>
              <a:t>vitamina</a:t>
            </a:r>
            <a:r>
              <a:rPr lang="en-US" sz="2800" dirty="0"/>
              <a:t> </a:t>
            </a:r>
            <a:r>
              <a:rPr lang="en-US" sz="2800" dirty="0" smtClean="0"/>
              <a:t>E, </a:t>
            </a:r>
            <a:r>
              <a:rPr lang="en-US" sz="2800" dirty="0" err="1" smtClean="0"/>
              <a:t>vitamina</a:t>
            </a:r>
            <a:r>
              <a:rPr lang="en-US" sz="2800" dirty="0" smtClean="0"/>
              <a:t> </a:t>
            </a:r>
            <a:r>
              <a:rPr lang="en-US" sz="2800" dirty="0"/>
              <a:t>A (</a:t>
            </a:r>
            <a:r>
              <a:rPr lang="en-US" sz="2800" dirty="0" err="1" smtClean="0"/>
              <a:t>carotenoides</a:t>
            </a:r>
            <a:r>
              <a:rPr lang="en-US" sz="2800" dirty="0" smtClean="0"/>
              <a:t>), </a:t>
            </a:r>
            <a:r>
              <a:rPr lang="en-US" sz="2800" dirty="0" err="1" smtClean="0"/>
              <a:t>vitaminas</a:t>
            </a:r>
            <a:r>
              <a:rPr lang="en-US" sz="2800" dirty="0" smtClean="0"/>
              <a:t> </a:t>
            </a:r>
            <a:r>
              <a:rPr lang="en-US" sz="2800" dirty="0"/>
              <a:t>del </a:t>
            </a:r>
            <a:r>
              <a:rPr lang="en-US" sz="2800" dirty="0" err="1"/>
              <a:t>grupo</a:t>
            </a:r>
            <a:r>
              <a:rPr lang="en-US" sz="2800" dirty="0"/>
              <a:t> B (</a:t>
            </a:r>
            <a:r>
              <a:rPr lang="en-US" sz="2800" dirty="0" smtClean="0"/>
              <a:t>2,3,6), </a:t>
            </a:r>
            <a:r>
              <a:rPr lang="en-US" sz="2800" dirty="0" err="1" smtClean="0"/>
              <a:t>vitamina</a:t>
            </a:r>
            <a:r>
              <a:rPr lang="en-US" sz="2800" dirty="0" smtClean="0"/>
              <a:t> K, </a:t>
            </a:r>
            <a:r>
              <a:rPr lang="en-US" sz="2800" dirty="0" err="1" smtClean="0"/>
              <a:t>cobre</a:t>
            </a:r>
            <a:r>
              <a:rPr lang="en-US" sz="2800" dirty="0" smtClean="0"/>
              <a:t>, </a:t>
            </a:r>
            <a:r>
              <a:rPr lang="en-US" sz="2800" dirty="0" err="1" smtClean="0"/>
              <a:t>hierro</a:t>
            </a:r>
            <a:r>
              <a:rPr lang="en-US" sz="2800" dirty="0" smtClean="0"/>
              <a:t>, </a:t>
            </a:r>
            <a:r>
              <a:rPr lang="en-US" sz="2800" dirty="0" err="1" smtClean="0"/>
              <a:t>manganeso</a:t>
            </a:r>
            <a:r>
              <a:rPr lang="en-US" sz="2800" dirty="0" smtClean="0"/>
              <a:t> y </a:t>
            </a:r>
            <a:r>
              <a:rPr lang="en-US" sz="2800" dirty="0" err="1" smtClean="0"/>
              <a:t>potasio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33" y="1160979"/>
            <a:ext cx="4188004" cy="55840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809" y="813783"/>
            <a:ext cx="2768987" cy="12311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Los </a:t>
            </a:r>
            <a:r>
              <a:rPr lang="en-US" b="1" dirty="0" err="1" smtClean="0"/>
              <a:t>chiles</a:t>
            </a:r>
            <a:r>
              <a:rPr lang="en-US" b="1" dirty="0" smtClean="0"/>
              <a:t> </a:t>
            </a:r>
            <a:r>
              <a:rPr lang="en-US" b="1" dirty="0" err="1" smtClean="0"/>
              <a:t>contienen</a:t>
            </a:r>
            <a:r>
              <a:rPr lang="en-US" b="1" dirty="0" smtClean="0"/>
              <a:t> </a:t>
            </a:r>
            <a:r>
              <a:rPr lang="en-US" sz="2000" b="1" dirty="0" err="1" smtClean="0"/>
              <a:t>capsaicina</a:t>
            </a:r>
            <a:r>
              <a:rPr lang="en-US" b="1" dirty="0" smtClean="0"/>
              <a:t>, que se </a:t>
            </a:r>
            <a:r>
              <a:rPr lang="en-US" b="1" dirty="0" err="1" smtClean="0"/>
              <a:t>usa</a:t>
            </a:r>
            <a:r>
              <a:rPr lang="en-US" b="1" dirty="0" smtClean="0"/>
              <a:t> </a:t>
            </a:r>
            <a:r>
              <a:rPr lang="en-US" b="1" dirty="0" err="1" smtClean="0"/>
              <a:t>como</a:t>
            </a:r>
            <a:r>
              <a:rPr lang="en-US" b="1" dirty="0" smtClean="0"/>
              <a:t> </a:t>
            </a:r>
            <a:r>
              <a:rPr lang="en-US" b="1" dirty="0" err="1" smtClean="0"/>
              <a:t>analgésico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productos</a:t>
            </a:r>
            <a:r>
              <a:rPr lang="en-US" b="1" dirty="0" smtClean="0"/>
              <a:t> </a:t>
            </a:r>
            <a:r>
              <a:rPr lang="en-US" b="1" dirty="0" err="1" smtClean="0"/>
              <a:t>farmacéuticos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27" y="134653"/>
            <a:ext cx="3047778" cy="2285833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12057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210" y="256855"/>
            <a:ext cx="3657600" cy="8322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Chiles </a:t>
            </a:r>
            <a:r>
              <a:rPr lang="en-US" sz="2400" dirty="0" err="1" smtClean="0"/>
              <a:t>secos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9" y="2596241"/>
            <a:ext cx="5322595" cy="407511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33" y="0"/>
            <a:ext cx="4210935" cy="3277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446" y="1427152"/>
            <a:ext cx="4274049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Chiles </a:t>
            </a:r>
            <a:r>
              <a:rPr lang="en-US" sz="2400" b="1" dirty="0" err="1" smtClean="0"/>
              <a:t>chilhuacle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rojo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pasilla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cayena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mirasol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seco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anaheim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48555" y="4304872"/>
            <a:ext cx="2866490" cy="15696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Chiles </a:t>
            </a:r>
            <a:r>
              <a:rPr lang="en-US" sz="2400" b="1" dirty="0" err="1" smtClean="0"/>
              <a:t>puya</a:t>
            </a:r>
            <a:r>
              <a:rPr lang="en-US" sz="2400" b="1" dirty="0" smtClean="0"/>
              <a:t>, guajillo, ancho, chipotle, </a:t>
            </a:r>
            <a:r>
              <a:rPr lang="en-US" sz="2400" b="1" dirty="0" err="1" smtClean="0"/>
              <a:t>cascabel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árbol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1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611" y="267128"/>
            <a:ext cx="3739793" cy="93494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chía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475" y="1374321"/>
            <a:ext cx="3056745" cy="4075112"/>
          </a:xfrm>
        </p:spPr>
      </p:pic>
      <p:sp>
        <p:nvSpPr>
          <p:cNvPr id="6" name="TextBox 5"/>
          <p:cNvSpPr txBox="1"/>
          <p:nvPr/>
        </p:nvSpPr>
        <p:spPr>
          <a:xfrm>
            <a:off x="82353" y="5135458"/>
            <a:ext cx="4492857" cy="15696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 </a:t>
            </a:r>
            <a:r>
              <a:rPr lang="en-US" sz="2400" b="1" dirty="0" err="1" smtClean="0"/>
              <a:t>chía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tiene</a:t>
            </a:r>
            <a:r>
              <a:rPr lang="en-US" sz="2400" b="1" dirty="0" smtClean="0"/>
              <a:t> gran </a:t>
            </a:r>
            <a:r>
              <a:rPr lang="en-US" sz="2400" b="1" dirty="0" err="1" smtClean="0"/>
              <a:t>capacidad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absorción</a:t>
            </a:r>
            <a:r>
              <a:rPr lang="en-US" sz="2400" b="1" dirty="0" smtClean="0"/>
              <a:t> y al </a:t>
            </a:r>
            <a:r>
              <a:rPr lang="en-US" sz="2400" b="1" dirty="0" err="1" smtClean="0"/>
              <a:t>hidratarse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adquiere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consistencia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gelatinosa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10" y="165242"/>
            <a:ext cx="4568790" cy="609172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158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0706" y="308225"/>
            <a:ext cx="6637105" cy="151030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Los </a:t>
            </a:r>
            <a:r>
              <a:rPr lang="en-US" sz="2000" dirty="0" err="1" smtClean="0"/>
              <a:t>hongos</a:t>
            </a:r>
            <a:r>
              <a:rPr lang="en-US" sz="2000" dirty="0" smtClean="0"/>
              <a:t> </a:t>
            </a:r>
            <a:r>
              <a:rPr lang="en-US" sz="2000" dirty="0" err="1" smtClean="0"/>
              <a:t>alucinógenos</a:t>
            </a:r>
            <a:r>
              <a:rPr lang="en-US" sz="2000" dirty="0" smtClean="0"/>
              <a:t> se </a:t>
            </a:r>
            <a:r>
              <a:rPr lang="en-US" sz="2000" dirty="0" err="1" smtClean="0"/>
              <a:t>usaban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ceremonias</a:t>
            </a:r>
            <a:r>
              <a:rPr lang="en-US" sz="2000" dirty="0" smtClean="0"/>
              <a:t> </a:t>
            </a:r>
            <a:r>
              <a:rPr lang="en-US" sz="2000" dirty="0" err="1" smtClean="0"/>
              <a:t>religiosas</a:t>
            </a:r>
            <a:r>
              <a:rPr lang="en-US" sz="2000" dirty="0" smtClean="0"/>
              <a:t> para </a:t>
            </a:r>
            <a:r>
              <a:rPr lang="en-US" sz="2000" dirty="0" err="1" smtClean="0"/>
              <a:t>facilitar</a:t>
            </a:r>
            <a:r>
              <a:rPr lang="en-US" sz="2000" dirty="0" smtClean="0"/>
              <a:t> el </a:t>
            </a:r>
            <a:r>
              <a:rPr lang="en-US" sz="2000" dirty="0" err="1" smtClean="0"/>
              <a:t>contacto</a:t>
            </a:r>
            <a:r>
              <a:rPr lang="en-US" sz="2000" dirty="0" smtClean="0"/>
              <a:t> con </a:t>
            </a:r>
            <a:r>
              <a:rPr lang="en-US" sz="2000" dirty="0" err="1" smtClean="0"/>
              <a:t>los</a:t>
            </a:r>
            <a:r>
              <a:rPr lang="en-US" sz="2000" dirty="0" smtClean="0"/>
              <a:t> dioses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484" y="2007189"/>
            <a:ext cx="4075112" cy="40751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260" y="2818401"/>
            <a:ext cx="4577578" cy="30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6728" y="212160"/>
            <a:ext cx="7498079" cy="1386038"/>
          </a:xfrm>
        </p:spPr>
        <p:txBody>
          <a:bodyPr>
            <a:noAutofit/>
          </a:bodyPr>
          <a:lstStyle/>
          <a:p>
            <a:r>
              <a:rPr lang="en-US" sz="2400" dirty="0"/>
              <a:t>Antes de la </a:t>
            </a:r>
            <a:r>
              <a:rPr lang="en-US" sz="2400" dirty="0" err="1"/>
              <a:t>llegada</a:t>
            </a:r>
            <a:r>
              <a:rPr lang="en-US" sz="2400" dirty="0"/>
              <a:t> de </a:t>
            </a:r>
            <a:r>
              <a:rPr lang="en-US" sz="2400" dirty="0" err="1"/>
              <a:t>animales</a:t>
            </a:r>
            <a:r>
              <a:rPr lang="en-US" sz="2400" dirty="0"/>
              <a:t> </a:t>
            </a:r>
            <a:r>
              <a:rPr lang="en-US" sz="2400" dirty="0" err="1"/>
              <a:t>domésticos</a:t>
            </a:r>
            <a:r>
              <a:rPr lang="en-US" sz="2400" dirty="0"/>
              <a:t> </a:t>
            </a:r>
            <a:r>
              <a:rPr lang="en-US" sz="2400" dirty="0" err="1"/>
              <a:t>europeos</a:t>
            </a:r>
            <a:r>
              <a:rPr lang="en-US" sz="2400" dirty="0"/>
              <a:t>, </a:t>
            </a:r>
            <a:r>
              <a:rPr lang="en-US" sz="2400" dirty="0" err="1"/>
              <a:t>había</a:t>
            </a:r>
            <a:r>
              <a:rPr lang="en-US" sz="2400" dirty="0"/>
              <a:t> </a:t>
            </a:r>
            <a:r>
              <a:rPr lang="en-US" sz="2400" dirty="0" err="1"/>
              <a:t>otros</a:t>
            </a:r>
            <a:r>
              <a:rPr lang="en-US" sz="2400" dirty="0"/>
              <a:t> que </a:t>
            </a:r>
            <a:r>
              <a:rPr lang="en-US" sz="2400" dirty="0" err="1"/>
              <a:t>eran</a:t>
            </a:r>
            <a:r>
              <a:rPr lang="en-US" sz="2400" dirty="0"/>
              <a:t> parte integral de la </a:t>
            </a:r>
            <a:r>
              <a:rPr lang="en-US" sz="2400" dirty="0" err="1"/>
              <a:t>dieta</a:t>
            </a:r>
            <a:r>
              <a:rPr lang="en-US" sz="2400" dirty="0"/>
              <a:t> </a:t>
            </a:r>
            <a:r>
              <a:rPr lang="en-US" sz="2400" dirty="0" err="1"/>
              <a:t>azteca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39819" y="2318533"/>
            <a:ext cx="3681184" cy="4075112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9" y="1879251"/>
            <a:ext cx="5018748" cy="3431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6046" y="1684421"/>
            <a:ext cx="84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Tuza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02055" y="56789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Ajolote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93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Perro</a:t>
            </a:r>
            <a:r>
              <a:rPr lang="en-US" dirty="0"/>
              <a:t> </a:t>
            </a:r>
            <a:r>
              <a:rPr lang="en-US" dirty="0" smtClean="0"/>
              <a:t>sin </a:t>
            </a:r>
            <a:r>
              <a:rPr lang="en-US" dirty="0" err="1" smtClean="0"/>
              <a:t>pelo</a:t>
            </a:r>
            <a:r>
              <a:rPr lang="en-US" dirty="0" smtClean="0"/>
              <a:t>  (</a:t>
            </a:r>
            <a:r>
              <a:rPr lang="en-US" dirty="0" err="1" smtClean="0"/>
              <a:t>xoloitzcuintle</a:t>
            </a:r>
            <a:r>
              <a:rPr lang="en-US" smtClean="0"/>
              <a:t>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34982" y="2020888"/>
            <a:ext cx="5874035" cy="4075112"/>
          </a:xfrm>
        </p:spPr>
      </p:pic>
    </p:spTree>
    <p:extLst>
      <p:ext uri="{BB962C8B-B14F-4D97-AF65-F5344CB8AC3E}">
        <p14:creationId xmlns:p14="http://schemas.microsoft.com/office/powerpoint/2010/main" val="8068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2064" y="1551398"/>
            <a:ext cx="8239874" cy="5137077"/>
          </a:xfrm>
        </p:spPr>
        <p:txBody>
          <a:bodyPr>
            <a:normAutofit fontScale="85000" lnSpcReduction="20000"/>
          </a:bodyPr>
          <a:lstStyle/>
          <a:p>
            <a:pPr marL="571500" indent="-571500" algn="l">
              <a:buFont typeface="Wingdings" charset="2"/>
              <a:buChar char="q"/>
            </a:pPr>
            <a:r>
              <a:rPr lang="en-US" sz="3600" dirty="0" err="1"/>
              <a:t>Maíz</a:t>
            </a:r>
            <a:r>
              <a:rPr lang="en-US" sz="3600" dirty="0"/>
              <a:t> </a:t>
            </a:r>
            <a:r>
              <a:rPr lang="en-US" sz="3600" dirty="0" err="1" smtClean="0"/>
              <a:t>cocido</a:t>
            </a:r>
            <a:r>
              <a:rPr lang="en-US" sz="3600" dirty="0" smtClean="0"/>
              <a:t> </a:t>
            </a:r>
            <a:r>
              <a:rPr lang="en-US" sz="3600" dirty="0"/>
              <a:t>con </a:t>
            </a:r>
            <a:r>
              <a:rPr lang="en-US" sz="3600" dirty="0" err="1"/>
              <a:t>agua</a:t>
            </a:r>
            <a:r>
              <a:rPr lang="en-US" sz="3600" dirty="0"/>
              <a:t> de </a:t>
            </a:r>
            <a:r>
              <a:rPr lang="en-US" sz="3600" dirty="0" err="1"/>
              <a:t>cal</a:t>
            </a:r>
            <a:r>
              <a:rPr lang="en-US" sz="3600" dirty="0"/>
              <a:t> (</a:t>
            </a:r>
            <a:r>
              <a:rPr lang="en-US" sz="3600" dirty="0" err="1"/>
              <a:t>hidróxido</a:t>
            </a:r>
            <a:r>
              <a:rPr lang="en-US" sz="3600" dirty="0"/>
              <a:t> de </a:t>
            </a:r>
            <a:r>
              <a:rPr lang="en-US" sz="3600" dirty="0" err="1"/>
              <a:t>calcio</a:t>
            </a:r>
            <a:r>
              <a:rPr lang="en-US" sz="3600" dirty="0" smtClean="0"/>
              <a:t>) </a:t>
            </a:r>
            <a:r>
              <a:rPr lang="en-US" sz="3600" dirty="0"/>
              <a:t>para </a:t>
            </a:r>
            <a:r>
              <a:rPr lang="en-US" sz="3600" dirty="0" err="1"/>
              <a:t>ablandar</a:t>
            </a:r>
            <a:r>
              <a:rPr lang="en-US" sz="3600" dirty="0"/>
              <a:t> </a:t>
            </a:r>
            <a:r>
              <a:rPr lang="en-US" sz="3600" dirty="0" err="1" smtClean="0"/>
              <a:t>su</a:t>
            </a:r>
            <a:r>
              <a:rPr lang="en-US" sz="3600" dirty="0" smtClean="0"/>
              <a:t> </a:t>
            </a:r>
            <a:r>
              <a:rPr lang="en-US" sz="3600" dirty="0" err="1" smtClean="0"/>
              <a:t>pericarpio</a:t>
            </a:r>
            <a:endParaRPr lang="en-US" sz="3600" dirty="0" smtClean="0"/>
          </a:p>
          <a:p>
            <a:pPr marL="571500" indent="-571500" algn="l">
              <a:buFont typeface="Wingdings" charset="2"/>
              <a:buChar char="q"/>
            </a:pPr>
            <a:r>
              <a:rPr lang="en-US" sz="3600" dirty="0" smtClean="0"/>
              <a:t>La </a:t>
            </a:r>
            <a:r>
              <a:rPr lang="en-US" sz="3600" dirty="0" err="1" smtClean="0"/>
              <a:t>nixtamalización</a:t>
            </a:r>
            <a:r>
              <a:rPr lang="en-US" sz="3600" dirty="0" smtClean="0"/>
              <a:t> </a:t>
            </a:r>
            <a:r>
              <a:rPr lang="en-US" sz="3600" dirty="0" err="1" smtClean="0"/>
              <a:t>hace</a:t>
            </a:r>
            <a:r>
              <a:rPr lang="en-US" sz="3600" dirty="0" smtClean="0"/>
              <a:t> </a:t>
            </a:r>
            <a:r>
              <a:rPr lang="en-US" sz="3600" dirty="0" err="1"/>
              <a:t>más</a:t>
            </a:r>
            <a:r>
              <a:rPr lang="en-US" sz="3600" dirty="0"/>
              <a:t> </a:t>
            </a:r>
            <a:r>
              <a:rPr lang="en-US" sz="3600" dirty="0" err="1"/>
              <a:t>fácil</a:t>
            </a:r>
            <a:r>
              <a:rPr lang="en-US" sz="3600" dirty="0"/>
              <a:t> </a:t>
            </a:r>
            <a:r>
              <a:rPr lang="en-US" sz="3600" dirty="0" err="1"/>
              <a:t>moler</a:t>
            </a:r>
            <a:r>
              <a:rPr lang="en-US" sz="3600" dirty="0"/>
              <a:t> el </a:t>
            </a:r>
            <a:r>
              <a:rPr lang="en-US" sz="3600" dirty="0" err="1" smtClean="0"/>
              <a:t>maíz</a:t>
            </a:r>
            <a:endParaRPr lang="en-US" sz="3600" dirty="0" smtClean="0"/>
          </a:p>
          <a:p>
            <a:pPr marL="571500" indent="-571500" algn="l">
              <a:buFont typeface="Wingdings" charset="2"/>
              <a:buChar char="q"/>
            </a:pPr>
            <a:r>
              <a:rPr lang="en-US" sz="3600" dirty="0" err="1" smtClean="0"/>
              <a:t>Aumenta</a:t>
            </a:r>
            <a:r>
              <a:rPr lang="en-US" sz="3600" dirty="0" smtClean="0"/>
              <a:t> </a:t>
            </a:r>
            <a:r>
              <a:rPr lang="en-US" sz="3600" dirty="0"/>
              <a:t>la </a:t>
            </a:r>
            <a:r>
              <a:rPr lang="en-US" sz="3600" dirty="0" err="1"/>
              <a:t>biodisponibilidad</a:t>
            </a:r>
            <a:r>
              <a:rPr lang="en-US" sz="3600" dirty="0"/>
              <a:t> de </a:t>
            </a:r>
            <a:r>
              <a:rPr lang="en-US" sz="3600" dirty="0" err="1"/>
              <a:t>sus</a:t>
            </a:r>
            <a:r>
              <a:rPr lang="en-US" sz="3600" dirty="0"/>
              <a:t> </a:t>
            </a:r>
            <a:r>
              <a:rPr lang="en-US" sz="3600" dirty="0" err="1" smtClean="0"/>
              <a:t>nutrientes</a:t>
            </a:r>
            <a:endParaRPr lang="en-US" sz="3600" dirty="0" smtClean="0"/>
          </a:p>
          <a:p>
            <a:pPr marL="571500" indent="-571500" algn="l">
              <a:buFont typeface="Wingdings" charset="2"/>
              <a:buChar char="q"/>
            </a:pPr>
            <a:r>
              <a:rPr lang="en-US" sz="3600" dirty="0" err="1" smtClean="0"/>
              <a:t>Ayuda</a:t>
            </a:r>
            <a:r>
              <a:rPr lang="en-US" sz="3600" dirty="0" smtClean="0"/>
              <a:t> </a:t>
            </a:r>
            <a:r>
              <a:rPr lang="en-US" sz="3600" dirty="0"/>
              <a:t>a </a:t>
            </a:r>
            <a:r>
              <a:rPr lang="en-US" sz="3600" dirty="0" err="1"/>
              <a:t>evitar</a:t>
            </a:r>
            <a:r>
              <a:rPr lang="en-US" sz="3600" dirty="0"/>
              <a:t> la </a:t>
            </a:r>
            <a:r>
              <a:rPr lang="en-US" sz="3600" dirty="0" err="1" smtClean="0"/>
              <a:t>pelagra</a:t>
            </a:r>
            <a:endParaRPr lang="en-US" sz="3600" dirty="0" smtClean="0"/>
          </a:p>
          <a:p>
            <a:pPr marL="571500" indent="-571500" algn="l">
              <a:buFont typeface="Wingdings" charset="2"/>
              <a:buChar char="q"/>
            </a:pPr>
            <a:r>
              <a:rPr lang="en-US" sz="3600" dirty="0" smtClean="0"/>
              <a:t>Los </a:t>
            </a:r>
            <a:r>
              <a:rPr lang="en-US" sz="3600" dirty="0" err="1"/>
              <a:t>europeos</a:t>
            </a:r>
            <a:r>
              <a:rPr lang="en-US" sz="3600" dirty="0"/>
              <a:t> no </a:t>
            </a:r>
            <a:r>
              <a:rPr lang="en-US" sz="3600" dirty="0" err="1"/>
              <a:t>adoptaron</a:t>
            </a:r>
            <a:r>
              <a:rPr lang="en-US" sz="3600" dirty="0"/>
              <a:t> </a:t>
            </a:r>
            <a:r>
              <a:rPr lang="en-US" sz="3600" dirty="0" smtClean="0"/>
              <a:t>la </a:t>
            </a:r>
            <a:r>
              <a:rPr lang="en-US" sz="3600" dirty="0" err="1" smtClean="0"/>
              <a:t>nixtamalización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lugares</a:t>
            </a:r>
            <a:r>
              <a:rPr lang="en-US" sz="3600" dirty="0" smtClean="0"/>
              <a:t> </a:t>
            </a:r>
            <a:r>
              <a:rPr lang="en-US" sz="3600" dirty="0" err="1" smtClean="0"/>
              <a:t>donde</a:t>
            </a:r>
            <a:r>
              <a:rPr lang="en-US" sz="3600" dirty="0" smtClean="0"/>
              <a:t> </a:t>
            </a:r>
            <a:r>
              <a:rPr lang="en-US" sz="3600" dirty="0" err="1" smtClean="0"/>
              <a:t>llegó</a:t>
            </a:r>
            <a:r>
              <a:rPr lang="en-US" sz="3600" dirty="0" smtClean="0"/>
              <a:t> a </a:t>
            </a:r>
            <a:r>
              <a:rPr lang="en-US" sz="3600" dirty="0" err="1" smtClean="0"/>
              <a:t>aceptarse</a:t>
            </a:r>
            <a:r>
              <a:rPr lang="en-US" sz="3600" dirty="0" smtClean="0"/>
              <a:t> el </a:t>
            </a:r>
            <a:r>
              <a:rPr lang="en-US" sz="3600" dirty="0" err="1" smtClean="0"/>
              <a:t>consumo</a:t>
            </a:r>
            <a:r>
              <a:rPr lang="en-US" sz="3600" dirty="0" smtClean="0"/>
              <a:t> del </a:t>
            </a:r>
            <a:r>
              <a:rPr lang="en-US" sz="3600" dirty="0" err="1" smtClean="0"/>
              <a:t>maíz</a:t>
            </a:r>
            <a:r>
              <a:rPr lang="en-US" sz="3600" dirty="0" smtClean="0"/>
              <a:t>, lo que </a:t>
            </a:r>
            <a:r>
              <a:rPr lang="en-US" sz="3600" dirty="0" err="1" smtClean="0"/>
              <a:t>dio</a:t>
            </a:r>
            <a:r>
              <a:rPr lang="en-US" sz="3600" dirty="0" smtClean="0"/>
              <a:t> </a:t>
            </a:r>
            <a:r>
              <a:rPr lang="en-US" sz="3600" dirty="0" err="1" smtClean="0"/>
              <a:t>lugar</a:t>
            </a:r>
            <a:r>
              <a:rPr lang="en-US" sz="3600" dirty="0" smtClean="0"/>
              <a:t> a graves </a:t>
            </a:r>
            <a:r>
              <a:rPr lang="en-US" sz="3600" dirty="0" err="1" smtClean="0"/>
              <a:t>problemas</a:t>
            </a:r>
            <a:r>
              <a:rPr lang="en-US" sz="3600" dirty="0" smtClean="0"/>
              <a:t> de </a:t>
            </a:r>
            <a:r>
              <a:rPr lang="en-US" sz="3600" dirty="0" err="1" smtClean="0"/>
              <a:t>salud</a:t>
            </a:r>
            <a:endParaRPr lang="en-US" sz="3600" dirty="0" smtClean="0"/>
          </a:p>
          <a:p>
            <a:pPr marL="571500" indent="-571500" algn="l">
              <a:buFont typeface="Wingdings" charset="2"/>
              <a:buChar char="q"/>
            </a:pPr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www.youtube.com/watch?v=pcan7L4azWc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7168" y="452063"/>
            <a:ext cx="4150759" cy="832207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Nixtamal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13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4831" y="769877"/>
            <a:ext cx="4859677" cy="701040"/>
          </a:xfrm>
        </p:spPr>
        <p:txBody>
          <a:bodyPr>
            <a:normAutofit/>
          </a:bodyPr>
          <a:lstStyle/>
          <a:p>
            <a:r>
              <a:rPr lang="en-US" dirty="0" err="1" smtClean="0"/>
              <a:t>Chinampas</a:t>
            </a:r>
            <a:r>
              <a:rPr lang="en-US" dirty="0" smtClean="0"/>
              <a:t> (</a:t>
            </a:r>
            <a:r>
              <a:rPr lang="en-US" dirty="0" err="1" smtClean="0"/>
              <a:t>Huertos</a:t>
            </a:r>
            <a:r>
              <a:rPr lang="en-US" dirty="0" smtClean="0"/>
              <a:t> </a:t>
            </a:r>
            <a:r>
              <a:rPr lang="en-US" dirty="0" err="1" smtClean="0"/>
              <a:t>flotantes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371" y="1727332"/>
            <a:ext cx="5436756" cy="407756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36997" y="5804899"/>
            <a:ext cx="7551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Los </a:t>
            </a:r>
            <a:r>
              <a:rPr lang="en-US" sz="2400" dirty="0" err="1" smtClean="0"/>
              <a:t>aztecas</a:t>
            </a:r>
            <a:r>
              <a:rPr lang="en-US" sz="2400" dirty="0" smtClean="0"/>
              <a:t> </a:t>
            </a:r>
            <a:r>
              <a:rPr lang="en-US" sz="2400" dirty="0" err="1" smtClean="0"/>
              <a:t>consiguieron</a:t>
            </a:r>
            <a:r>
              <a:rPr lang="en-US" sz="2400" dirty="0" smtClean="0"/>
              <a:t> </a:t>
            </a:r>
            <a:r>
              <a:rPr lang="en-US" sz="2400" dirty="0" err="1" smtClean="0"/>
              <a:t>crear</a:t>
            </a:r>
            <a:r>
              <a:rPr lang="en-US" sz="2400" dirty="0" smtClean="0"/>
              <a:t> </a:t>
            </a:r>
            <a:r>
              <a:rPr lang="en-US" sz="2400" dirty="0" err="1" smtClean="0"/>
              <a:t>campos</a:t>
            </a:r>
            <a:r>
              <a:rPr lang="en-US" sz="2400" dirty="0" smtClean="0"/>
              <a:t> de </a:t>
            </a:r>
            <a:r>
              <a:rPr lang="en-US" sz="2400" dirty="0" err="1" smtClean="0"/>
              <a:t>cultivo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lagos</a:t>
            </a:r>
            <a:r>
              <a:rPr lang="en-US" sz="2400" dirty="0" smtClean="0"/>
              <a:t> y </a:t>
            </a:r>
            <a:r>
              <a:rPr lang="en-US" sz="2400" dirty="0" err="1" smtClean="0"/>
              <a:t>lagunas</a:t>
            </a:r>
            <a:r>
              <a:rPr lang="en-US" sz="2400" dirty="0" smtClean="0"/>
              <a:t> del Valle de México </a:t>
            </a:r>
            <a:r>
              <a:rPr lang="en-US" sz="2400" dirty="0" err="1" smtClean="0"/>
              <a:t>mediante</a:t>
            </a:r>
            <a:r>
              <a:rPr lang="en-US" sz="2400" dirty="0" smtClean="0"/>
              <a:t> </a:t>
            </a:r>
            <a:r>
              <a:rPr lang="en-US" sz="2400" dirty="0" err="1" smtClean="0"/>
              <a:t>chinampas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06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159" y="287676"/>
            <a:ext cx="4469259" cy="82193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Nixtamal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95" y="287676"/>
            <a:ext cx="2613783" cy="2931560"/>
          </a:xfrm>
          <a:ln w="3810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" y="1527682"/>
            <a:ext cx="4008528" cy="518274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56" y="3807977"/>
            <a:ext cx="3158457" cy="2902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7339" y="1777429"/>
            <a:ext cx="1849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Las tortillas </a:t>
            </a:r>
            <a:r>
              <a:rPr lang="en-US" sz="2400" dirty="0" err="1" smtClean="0"/>
              <a:t>siempre</a:t>
            </a:r>
            <a:r>
              <a:rPr lang="en-US" sz="2400" dirty="0" smtClean="0"/>
              <a:t> se </a:t>
            </a:r>
            <a:r>
              <a:rPr lang="en-US" sz="2400" dirty="0" err="1" smtClean="0"/>
              <a:t>hacen</a:t>
            </a:r>
            <a:r>
              <a:rPr lang="en-US" sz="2400" dirty="0" smtClean="0"/>
              <a:t> con </a:t>
            </a:r>
            <a:r>
              <a:rPr lang="en-US" sz="2400" dirty="0" err="1" smtClean="0"/>
              <a:t>maíz</a:t>
            </a:r>
            <a:r>
              <a:rPr lang="en-US" sz="2400" dirty="0" smtClean="0"/>
              <a:t> </a:t>
            </a:r>
            <a:r>
              <a:rPr lang="en-US" sz="2400" dirty="0" err="1" smtClean="0"/>
              <a:t>nixtamalizado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70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144" y="143839"/>
            <a:ext cx="2763748" cy="89385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atole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51" y="369870"/>
            <a:ext cx="5134989" cy="597526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3017" y="1376736"/>
            <a:ext cx="3421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Bebidas</a:t>
            </a:r>
            <a:r>
              <a:rPr lang="en-US" sz="2400" dirty="0" smtClean="0"/>
              <a:t> </a:t>
            </a:r>
            <a:r>
              <a:rPr lang="en-US" sz="2400" dirty="0" err="1" smtClean="0"/>
              <a:t>nutritivas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el </a:t>
            </a:r>
            <a:r>
              <a:rPr lang="en-US" sz="2400" dirty="0" err="1" smtClean="0"/>
              <a:t>atole</a:t>
            </a:r>
            <a:r>
              <a:rPr lang="en-US" sz="2400" dirty="0"/>
              <a:t> </a:t>
            </a:r>
            <a:r>
              <a:rPr lang="en-US" sz="2400" dirty="0" err="1" smtClean="0"/>
              <a:t>tienen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base </a:t>
            </a:r>
            <a:r>
              <a:rPr lang="en-US" sz="2400" dirty="0" err="1" smtClean="0"/>
              <a:t>maíz</a:t>
            </a:r>
            <a:r>
              <a:rPr lang="en-US" sz="2400" dirty="0" smtClean="0"/>
              <a:t> </a:t>
            </a:r>
            <a:r>
              <a:rPr lang="en-US" sz="2400" dirty="0" err="1" smtClean="0"/>
              <a:t>nixtamalizado</a:t>
            </a:r>
            <a:r>
              <a:rPr lang="en-US" sz="2400" dirty="0"/>
              <a:t> </a:t>
            </a:r>
            <a:r>
              <a:rPr lang="en-US" sz="2400" dirty="0" smtClean="0"/>
              <a:t>al que se </a:t>
            </a:r>
            <a:r>
              <a:rPr lang="en-US" sz="2400" dirty="0" err="1" smtClean="0"/>
              <a:t>añaden</a:t>
            </a:r>
            <a:r>
              <a:rPr lang="en-US" sz="2400" dirty="0" smtClean="0"/>
              <a:t>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ingredientes</a:t>
            </a:r>
            <a:r>
              <a:rPr lang="en-US" sz="2400" dirty="0" smtClean="0"/>
              <a:t> que le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diferentes</a:t>
            </a:r>
            <a:r>
              <a:rPr lang="en-US" sz="2400" dirty="0" smtClean="0"/>
              <a:t> </a:t>
            </a:r>
            <a:r>
              <a:rPr lang="en-US" sz="2400" dirty="0" err="1" smtClean="0"/>
              <a:t>sabores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3017" y="6345130"/>
            <a:ext cx="8588221" cy="46166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</a:t>
            </a:r>
            <a:r>
              <a:rPr lang="en-US" sz="2000" dirty="0" smtClean="0"/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piloncillo</a:t>
            </a:r>
            <a:r>
              <a:rPr lang="en-US" sz="2000" dirty="0" smtClean="0"/>
              <a:t>, </a:t>
            </a:r>
            <a:r>
              <a:rPr lang="en-US" sz="2400" dirty="0" err="1" smtClean="0"/>
              <a:t>azúcar</a:t>
            </a:r>
            <a:r>
              <a:rPr lang="en-US" sz="2400" dirty="0" smtClean="0"/>
              <a:t> sin </a:t>
            </a:r>
            <a:r>
              <a:rPr lang="en-US" sz="2400" dirty="0" err="1" smtClean="0"/>
              <a:t>refinar</a:t>
            </a:r>
            <a:r>
              <a:rPr lang="en-US" sz="2400" dirty="0" smtClean="0"/>
              <a:t>, </a:t>
            </a:r>
            <a:r>
              <a:rPr lang="en-US" sz="2400" dirty="0" err="1" smtClean="0"/>
              <a:t>suele</a:t>
            </a:r>
            <a:r>
              <a:rPr lang="en-US" sz="2400" dirty="0" smtClean="0"/>
              <a:t> </a:t>
            </a:r>
            <a:r>
              <a:rPr lang="en-US" sz="2400" dirty="0" err="1" smtClean="0"/>
              <a:t>añadirse</a:t>
            </a:r>
            <a:r>
              <a:rPr lang="en-US" sz="2400" dirty="0" smtClean="0"/>
              <a:t> al </a:t>
            </a:r>
            <a:r>
              <a:rPr lang="en-US" sz="2400" dirty="0" err="1" smtClean="0"/>
              <a:t>atole</a:t>
            </a:r>
            <a:r>
              <a:rPr lang="en-US" sz="2400" dirty="0" smtClean="0"/>
              <a:t> para </a:t>
            </a:r>
            <a:r>
              <a:rPr lang="en-US" sz="2400" dirty="0" err="1" smtClean="0"/>
              <a:t>endulzarlo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3820305"/>
            <a:ext cx="2788347" cy="24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" y="1304817"/>
            <a:ext cx="4655962" cy="347608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0863" y="122642"/>
            <a:ext cx="4178526" cy="1047964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Exquisitos</a:t>
            </a:r>
            <a:r>
              <a:rPr lang="en-US" sz="2000" dirty="0" smtClean="0"/>
              <a:t> </a:t>
            </a:r>
            <a:r>
              <a:rPr lang="en-US" sz="2000" dirty="0" err="1" smtClean="0"/>
              <a:t>platos</a:t>
            </a:r>
            <a:r>
              <a:rPr lang="en-US" sz="2000" dirty="0" smtClean="0"/>
              <a:t> </a:t>
            </a:r>
            <a:r>
              <a:rPr lang="en-US" sz="2000" dirty="0" err="1" smtClean="0"/>
              <a:t>hechos</a:t>
            </a:r>
            <a:r>
              <a:rPr lang="en-US" sz="2000" dirty="0" smtClean="0"/>
              <a:t> con masa </a:t>
            </a:r>
            <a:r>
              <a:rPr lang="en-US" sz="2000" dirty="0" err="1" smtClean="0"/>
              <a:t>nixtamalizada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1" y="1304817"/>
            <a:ext cx="3372030" cy="2953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051" y="5116530"/>
            <a:ext cx="3811713" cy="138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Tamales, tacos y enchiladas al </a:t>
            </a:r>
            <a:r>
              <a:rPr lang="en-US" sz="2800" b="1" dirty="0" err="1" smtClean="0"/>
              <a:t>estilo</a:t>
            </a:r>
            <a:r>
              <a:rPr lang="en-US" sz="2800" b="1" dirty="0" smtClean="0"/>
              <a:t> de Oaxaca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95" y="4094882"/>
            <a:ext cx="3987426" cy="27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23290" y="1325366"/>
            <a:ext cx="8876872" cy="5445303"/>
          </a:xfrm>
        </p:spPr>
        <p:txBody>
          <a:bodyPr>
            <a:normAutofit/>
          </a:bodyPr>
          <a:lstStyle/>
          <a:p>
            <a:pPr algn="l"/>
            <a:r>
              <a:rPr lang="en-US" sz="1800" dirty="0" err="1" smtClean="0"/>
              <a:t>Chinampas</a:t>
            </a:r>
            <a:r>
              <a:rPr lang="en-US" sz="1800" dirty="0"/>
              <a:t>: By The original uploader was </a:t>
            </a:r>
            <a:r>
              <a:rPr lang="en-US" sz="1800" dirty="0" err="1"/>
              <a:t>Kristinoller</a:t>
            </a:r>
            <a:r>
              <a:rPr lang="en-US" sz="1800" dirty="0"/>
              <a:t> at English Wikipedia (Transferred from </a:t>
            </a:r>
            <a:r>
              <a:rPr lang="en-US" sz="1800" dirty="0" err="1"/>
              <a:t>en.wikipedia</a:t>
            </a:r>
            <a:r>
              <a:rPr lang="en-US" sz="1800" dirty="0"/>
              <a:t> to Commons.) [GFDL (http://</a:t>
            </a:r>
            <a:r>
              <a:rPr lang="en-US" sz="1800" dirty="0" err="1"/>
              <a:t>www.gnu.org</a:t>
            </a:r>
            <a:r>
              <a:rPr lang="en-US" sz="1800" dirty="0"/>
              <a:t>/</a:t>
            </a:r>
            <a:r>
              <a:rPr lang="en-US" sz="1800" dirty="0" err="1"/>
              <a:t>copyleft</a:t>
            </a:r>
            <a:r>
              <a:rPr lang="en-US" sz="1800" dirty="0"/>
              <a:t>/</a:t>
            </a:r>
            <a:r>
              <a:rPr lang="en-US" sz="1800" dirty="0" err="1"/>
              <a:t>fdl.html</a:t>
            </a:r>
            <a:r>
              <a:rPr lang="en-US" sz="1800" dirty="0"/>
              <a:t>) or CC-BY-SA-3.0 (http://</a:t>
            </a:r>
            <a:r>
              <a:rPr lang="en-US" sz="1800" dirty="0" err="1"/>
              <a:t>creativecommons.org</a:t>
            </a:r>
            <a:r>
              <a:rPr lang="en-US" sz="1800" dirty="0"/>
              <a:t>/licenses/by-</a:t>
            </a:r>
            <a:r>
              <a:rPr lang="en-US" sz="1800" dirty="0" err="1"/>
              <a:t>sa</a:t>
            </a:r>
            <a:r>
              <a:rPr lang="en-US" sz="1800" dirty="0"/>
              <a:t>/3.0/)], via Wikimedia </a:t>
            </a:r>
            <a:r>
              <a:rPr lang="en-US" sz="1800" dirty="0" smtClean="0"/>
              <a:t>Commons</a:t>
            </a:r>
          </a:p>
          <a:p>
            <a:pPr algn="l"/>
            <a:r>
              <a:rPr lang="en-US" sz="1800" dirty="0" err="1" smtClean="0"/>
              <a:t>Hongos</a:t>
            </a:r>
            <a:r>
              <a:rPr lang="en-US" sz="1800" dirty="0" smtClean="0"/>
              <a:t> </a:t>
            </a:r>
            <a:r>
              <a:rPr lang="en-US" sz="1800" dirty="0" err="1" smtClean="0"/>
              <a:t>alucinógenos</a:t>
            </a:r>
            <a:r>
              <a:rPr lang="en-US" sz="1800" dirty="0" smtClean="0"/>
              <a:t> (1): </a:t>
            </a:r>
            <a:r>
              <a:rPr lang="en-US" sz="1800" dirty="0"/>
              <a:t>By Arp [CC BY-SA 3.0 (http://</a:t>
            </a:r>
            <a:r>
              <a:rPr lang="en-US" sz="1800" dirty="0" err="1"/>
              <a:t>creativecommons.org</a:t>
            </a:r>
            <a:r>
              <a:rPr lang="en-US" sz="1800" dirty="0"/>
              <a:t>/licenses/by-</a:t>
            </a:r>
            <a:r>
              <a:rPr lang="en-US" sz="1800" dirty="0" err="1"/>
              <a:t>sa</a:t>
            </a:r>
            <a:r>
              <a:rPr lang="en-US" sz="1800" dirty="0"/>
              <a:t>/3.0)], via Wikimedia Commons </a:t>
            </a:r>
            <a:endParaRPr lang="en-US" sz="1800" dirty="0" smtClean="0"/>
          </a:p>
          <a:p>
            <a:pPr algn="l"/>
            <a:r>
              <a:rPr lang="en-US" sz="1800" dirty="0" err="1"/>
              <a:t>Hongos</a:t>
            </a:r>
            <a:r>
              <a:rPr lang="en-US" sz="1800" dirty="0"/>
              <a:t> </a:t>
            </a:r>
            <a:r>
              <a:rPr lang="en-US" sz="1800" dirty="0" err="1" smtClean="0"/>
              <a:t>alucinógenos</a:t>
            </a:r>
            <a:r>
              <a:rPr lang="en-US" sz="1800" dirty="0" smtClean="0"/>
              <a:t> (2): By </a:t>
            </a:r>
            <a:r>
              <a:rPr lang="en-US" sz="1800" dirty="0" err="1"/>
              <a:t>Curecat</a:t>
            </a:r>
            <a:r>
              <a:rPr lang="en-US" sz="1800" dirty="0"/>
              <a:t> (Own work) [GFDL (http://</a:t>
            </a:r>
            <a:r>
              <a:rPr lang="en-US" sz="1800" dirty="0" err="1"/>
              <a:t>www.gnu.org</a:t>
            </a:r>
            <a:r>
              <a:rPr lang="en-US" sz="1800" dirty="0"/>
              <a:t>/</a:t>
            </a:r>
            <a:r>
              <a:rPr lang="en-US" sz="1800" dirty="0" err="1"/>
              <a:t>copyleft</a:t>
            </a:r>
            <a:r>
              <a:rPr lang="en-US" sz="1800" dirty="0"/>
              <a:t>/</a:t>
            </a:r>
            <a:r>
              <a:rPr lang="en-US" sz="1800" dirty="0" err="1"/>
              <a:t>fdl.html</a:t>
            </a:r>
            <a:r>
              <a:rPr lang="en-US" sz="1800" dirty="0"/>
              <a:t>) or CC-BY-SA-3.0 (http://</a:t>
            </a:r>
            <a:r>
              <a:rPr lang="en-US" sz="1800" dirty="0" err="1"/>
              <a:t>creativecommons.org</a:t>
            </a:r>
            <a:r>
              <a:rPr lang="en-US" sz="1800" dirty="0"/>
              <a:t>/licenses/by-</a:t>
            </a:r>
            <a:r>
              <a:rPr lang="en-US" sz="1800" dirty="0" err="1"/>
              <a:t>sa</a:t>
            </a:r>
            <a:r>
              <a:rPr lang="en-US" sz="1800" dirty="0"/>
              <a:t>/3.0/)], via Wikimedia </a:t>
            </a:r>
            <a:r>
              <a:rPr lang="en-US" sz="1800" dirty="0" smtClean="0"/>
              <a:t>Commons</a:t>
            </a:r>
          </a:p>
          <a:p>
            <a:pPr algn="l"/>
            <a:r>
              <a:rPr lang="en-US" sz="1800" dirty="0" err="1" smtClean="0"/>
              <a:t>Tuza</a:t>
            </a:r>
            <a:r>
              <a:rPr lang="en-US" sz="1800" dirty="0"/>
              <a:t>: By </a:t>
            </a:r>
            <a:r>
              <a:rPr lang="en-US" sz="1800" dirty="0" err="1"/>
              <a:t>LeonardoWeiss</a:t>
            </a:r>
            <a:r>
              <a:rPr lang="en-US" sz="1800" dirty="0"/>
              <a:t> (Own work) [CC BY 3.0 (http://</a:t>
            </a:r>
            <a:r>
              <a:rPr lang="en-US" sz="1800" dirty="0" err="1"/>
              <a:t>creativecommons.org</a:t>
            </a:r>
            <a:r>
              <a:rPr lang="en-US" sz="1800" dirty="0"/>
              <a:t>/licenses/by/3.0)], via Wikimedia </a:t>
            </a:r>
            <a:r>
              <a:rPr lang="en-US" sz="1800" dirty="0" smtClean="0"/>
              <a:t>Commons</a:t>
            </a:r>
          </a:p>
          <a:p>
            <a:pPr algn="l"/>
            <a:r>
              <a:rPr lang="en-US" sz="1800" dirty="0" err="1" smtClean="0"/>
              <a:t>Ajolote</a:t>
            </a:r>
            <a:r>
              <a:rPr lang="en-US" sz="1800" dirty="0"/>
              <a:t>: By </a:t>
            </a:r>
            <a:r>
              <a:rPr lang="en-US" sz="1800" dirty="0" err="1"/>
              <a:t>ZeWrestler</a:t>
            </a:r>
            <a:r>
              <a:rPr lang="en-US" sz="1800" dirty="0"/>
              <a:t> (Own work) [CC BY 3.0 (http://</a:t>
            </a:r>
            <a:r>
              <a:rPr lang="en-US" sz="1800" dirty="0" err="1"/>
              <a:t>creativecommons.org</a:t>
            </a:r>
            <a:r>
              <a:rPr lang="en-US" sz="1800" dirty="0"/>
              <a:t>/licenses/by/3.0)], via Wikimedia </a:t>
            </a:r>
            <a:r>
              <a:rPr lang="en-US" sz="1800" dirty="0" smtClean="0"/>
              <a:t>Commons</a:t>
            </a:r>
          </a:p>
          <a:p>
            <a:pPr algn="l"/>
            <a:r>
              <a:rPr lang="en-US" sz="1800" dirty="0" err="1" smtClean="0"/>
              <a:t>Xoloitzcuintle</a:t>
            </a:r>
            <a:r>
              <a:rPr lang="en-US" sz="1800" dirty="0" smtClean="0"/>
              <a:t>: Group </a:t>
            </a:r>
            <a:r>
              <a:rPr lang="en-US" sz="1800" dirty="0"/>
              <a:t>of three </a:t>
            </a:r>
            <a:r>
              <a:rPr lang="en-US" sz="1800" dirty="0">
                <a:hlinkClick r:id="rId2" tooltip="Xoloitzcuintle (page does not exist)"/>
              </a:rPr>
              <a:t>xoloitzcuintles</a:t>
            </a:r>
            <a:r>
              <a:rPr lang="en-US" sz="1800" dirty="0"/>
              <a:t> ("</a:t>
            </a:r>
            <a:r>
              <a:rPr lang="en-US" sz="1800" dirty="0">
                <a:hlinkClick r:id="rId3" tooltip="Mexican hairless (page does not exist)"/>
              </a:rPr>
              <a:t>Mexican hairless</a:t>
            </a:r>
            <a:r>
              <a:rPr lang="en-US" sz="1800" dirty="0"/>
              <a:t>"). </a:t>
            </a:r>
            <a:r>
              <a:rPr lang="en-US" sz="1800" dirty="0" err="1"/>
              <a:t>Museo</a:t>
            </a:r>
            <a:r>
              <a:rPr lang="en-US" sz="1800" dirty="0"/>
              <a:t> Dolores </a:t>
            </a:r>
            <a:r>
              <a:rPr lang="en-US" sz="1800" dirty="0" err="1"/>
              <a:t>Olmedo</a:t>
            </a:r>
            <a:r>
              <a:rPr lang="en-US" sz="1800" dirty="0"/>
              <a:t>, </a:t>
            </a:r>
            <a:r>
              <a:rPr lang="en-US" sz="1800" dirty="0">
                <a:hlinkClick r:id="rId4" tooltip="Xochimilco (page does not exist)"/>
              </a:rPr>
              <a:t>Xochimilco</a:t>
            </a:r>
            <a:r>
              <a:rPr lang="en-US" sz="1800" dirty="0"/>
              <a:t>, </a:t>
            </a:r>
            <a:r>
              <a:rPr lang="en-US" sz="1800" dirty="0">
                <a:hlinkClick r:id="rId5" tooltip="México, D.F."/>
              </a:rPr>
              <a:t>México, D.F.</a:t>
            </a:r>
            <a:r>
              <a:rPr lang="en-US" sz="1800" dirty="0"/>
              <a:t>. 640x444 </a:t>
            </a:r>
            <a:r>
              <a:rPr lang="en-US" sz="1800" dirty="0" err="1"/>
              <a:t>px</a:t>
            </a:r>
            <a:r>
              <a:rPr lang="en-US" sz="1800" dirty="0"/>
              <a:t>. Photo taken by </a:t>
            </a:r>
            <a:r>
              <a:rPr lang="en-US" sz="1800" dirty="0" err="1"/>
              <a:t>Hajor</a:t>
            </a:r>
            <a:r>
              <a:rPr lang="en-US" sz="1800" dirty="0"/>
              <a:t>, December </a:t>
            </a:r>
            <a:r>
              <a:rPr lang="en-US" sz="1800" dirty="0" smtClean="0"/>
              <a:t>2001, </a:t>
            </a:r>
            <a:r>
              <a:rPr lang="en-US" sz="1800" dirty="0"/>
              <a:t>via Wikimedia Commons  </a:t>
            </a:r>
            <a:endParaRPr lang="en-US" sz="1800" dirty="0" smtClean="0"/>
          </a:p>
          <a:p>
            <a:pPr algn="l"/>
            <a:r>
              <a:rPr lang="en-US" sz="1800" dirty="0" err="1" smtClean="0"/>
              <a:t>Otras</a:t>
            </a:r>
            <a:r>
              <a:rPr lang="en-US" sz="1800" dirty="0" smtClean="0"/>
              <a:t> </a:t>
            </a:r>
            <a:r>
              <a:rPr lang="en-US" sz="1800" dirty="0" err="1" smtClean="0"/>
              <a:t>fotos</a:t>
            </a:r>
            <a:r>
              <a:rPr lang="en-US" sz="1800" dirty="0" smtClean="0"/>
              <a:t>: Ana M. Gómez-Bravo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339048"/>
            <a:ext cx="4114800" cy="739740"/>
          </a:xfrm>
        </p:spPr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94052" y="410967"/>
            <a:ext cx="4114800" cy="914400"/>
          </a:xfrm>
        </p:spPr>
        <p:txBody>
          <a:bodyPr/>
          <a:lstStyle/>
          <a:p>
            <a:r>
              <a:rPr lang="en-US" sz="2400" dirty="0" smtClean="0"/>
              <a:t>Alimentos </a:t>
            </a:r>
            <a:r>
              <a:rPr lang="en-US" sz="2400" dirty="0" err="1" smtClean="0"/>
              <a:t>aztecas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4" y="1624029"/>
            <a:ext cx="3622299" cy="4023031"/>
          </a:xfrm>
        </p:spPr>
      </p:pic>
      <p:sp>
        <p:nvSpPr>
          <p:cNvPr id="5" name="TextBox 4"/>
          <p:cNvSpPr txBox="1"/>
          <p:nvPr/>
        </p:nvSpPr>
        <p:spPr>
          <a:xfrm>
            <a:off x="708917" y="6061754"/>
            <a:ext cx="123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Mamey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05" y="2752266"/>
            <a:ext cx="5216318" cy="3894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4324" y="1438382"/>
            <a:ext cx="44692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Zapote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otras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frutas</a:t>
            </a:r>
            <a:r>
              <a:rPr lang="en-US" sz="2400" b="1" dirty="0" smtClean="0"/>
              <a:t> a la </a:t>
            </a:r>
            <a:r>
              <a:rPr lang="en-US" sz="2400" b="1" dirty="0" err="1" smtClean="0"/>
              <a:t>venta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</a:t>
            </a:r>
            <a:r>
              <a:rPr lang="en-US" sz="2400" b="1" dirty="0" smtClean="0"/>
              <a:t> el </a:t>
            </a:r>
            <a:r>
              <a:rPr lang="en-US" sz="2400" b="1" dirty="0" err="1" smtClean="0"/>
              <a:t>mercado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Coyoacán</a:t>
            </a:r>
            <a:r>
              <a:rPr lang="en-US" sz="2400" b="1" dirty="0" smtClean="0"/>
              <a:t>. México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20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119843"/>
            <a:ext cx="4114800" cy="84592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nopal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2" y="1940119"/>
            <a:ext cx="4165598" cy="3109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7061201" y="5173781"/>
            <a:ext cx="1993187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Ensalada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nopalitos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" y="1367478"/>
            <a:ext cx="4670231" cy="4825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642" y="4733005"/>
            <a:ext cx="1726258" cy="24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2263" y="126714"/>
            <a:ext cx="5191017" cy="9657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Tuna (el </a:t>
            </a:r>
            <a:r>
              <a:rPr lang="en-US" sz="2400" dirty="0" err="1" smtClean="0"/>
              <a:t>fruto</a:t>
            </a:r>
            <a:r>
              <a:rPr lang="en-US" sz="2400" dirty="0" smtClean="0"/>
              <a:t> del </a:t>
            </a:r>
            <a:r>
              <a:rPr lang="en-US" sz="2400" dirty="0" err="1" smtClean="0"/>
              <a:t>nopal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028"/>
            <a:ext cx="5052737" cy="3799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28" y="3542015"/>
            <a:ext cx="3315984" cy="3315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59" y="1497092"/>
            <a:ext cx="2966964" cy="36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35" y="1663223"/>
            <a:ext cx="5811928" cy="43391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9766" y="143837"/>
            <a:ext cx="5363109" cy="108906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Agave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4185" y="1847359"/>
            <a:ext cx="2640457" cy="4154984"/>
          </a:xfrm>
          <a:prstGeom prst="rect">
            <a:avLst/>
          </a:prstGeom>
          <a:noFill/>
          <a:ln w="19050">
            <a:solidFill>
              <a:srgbClr val="008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 el agave se </a:t>
            </a:r>
            <a:r>
              <a:rPr lang="en-US" sz="2400" b="1" dirty="0" err="1" smtClean="0"/>
              <a:t>hace</a:t>
            </a:r>
            <a:r>
              <a:rPr lang="en-US" sz="2400" b="1" dirty="0" smtClean="0"/>
              <a:t> un </a:t>
            </a:r>
            <a:r>
              <a:rPr lang="en-US" sz="2400" b="1" dirty="0" err="1" smtClean="0"/>
              <a:t>jarabe</a:t>
            </a:r>
            <a:r>
              <a:rPr lang="en-US" sz="2400" b="1" dirty="0" smtClean="0"/>
              <a:t> que </a:t>
            </a:r>
            <a:r>
              <a:rPr lang="en-US" sz="2400" b="1" dirty="0" err="1" smtClean="0"/>
              <a:t>sirve</a:t>
            </a:r>
            <a:r>
              <a:rPr lang="en-US" sz="2400" b="1" dirty="0" smtClean="0"/>
              <a:t> para </a:t>
            </a:r>
            <a:r>
              <a:rPr lang="en-US" sz="2400" b="1" dirty="0" err="1" smtClean="0"/>
              <a:t>endulzar</a:t>
            </a:r>
            <a:r>
              <a:rPr lang="en-US" sz="2400" b="1" dirty="0"/>
              <a:t>.</a:t>
            </a:r>
            <a:r>
              <a:rPr lang="en-US" sz="2400" b="1" dirty="0" smtClean="0"/>
              <a:t> Con el jugo </a:t>
            </a:r>
            <a:r>
              <a:rPr lang="en-US" sz="2400" b="1" dirty="0" err="1" smtClean="0"/>
              <a:t>fermentado</a:t>
            </a:r>
            <a:r>
              <a:rPr lang="en-US" sz="2400" b="1" dirty="0" smtClean="0"/>
              <a:t> del agave se </a:t>
            </a:r>
            <a:r>
              <a:rPr lang="en-US" sz="2400" b="1" dirty="0" err="1" smtClean="0"/>
              <a:t>hace</a:t>
            </a:r>
            <a:r>
              <a:rPr lang="en-US" sz="2400" b="1" dirty="0" smtClean="0"/>
              <a:t> el </a:t>
            </a:r>
            <a:r>
              <a:rPr lang="en-US" sz="2400" b="1" dirty="0" err="1" smtClean="0">
                <a:solidFill>
                  <a:srgbClr val="FF0000"/>
                </a:solidFill>
              </a:rPr>
              <a:t>pulque</a:t>
            </a:r>
            <a:r>
              <a:rPr lang="en-US" sz="2400" b="1" dirty="0" smtClean="0"/>
              <a:t> y aguardientes o </a:t>
            </a:r>
            <a:r>
              <a:rPr lang="en-US" sz="2400" b="1" dirty="0" err="1" smtClean="0"/>
              <a:t>bebidas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destiladas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el </a:t>
            </a:r>
            <a:r>
              <a:rPr lang="en-US" sz="2400" b="1" dirty="0" err="1" smtClean="0">
                <a:solidFill>
                  <a:srgbClr val="FF0000"/>
                </a:solidFill>
              </a:rPr>
              <a:t>mezcal</a:t>
            </a:r>
            <a:r>
              <a:rPr lang="en-US" sz="2400" b="1" dirty="0" smtClean="0"/>
              <a:t> y el </a:t>
            </a:r>
            <a:r>
              <a:rPr lang="en-US" sz="2400" b="1" dirty="0" smtClean="0">
                <a:solidFill>
                  <a:srgbClr val="FF0000"/>
                </a:solidFill>
              </a:rPr>
              <a:t>tequila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2173" y="6178993"/>
            <a:ext cx="7141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Agave </a:t>
            </a:r>
            <a:r>
              <a:rPr lang="en-US" sz="2000" dirty="0"/>
              <a:t>y </a:t>
            </a:r>
            <a:r>
              <a:rPr lang="en-US" sz="2000" dirty="0" err="1"/>
              <a:t>otros</a:t>
            </a:r>
            <a:r>
              <a:rPr lang="en-US" sz="2000" dirty="0"/>
              <a:t> </a:t>
            </a:r>
            <a:r>
              <a:rPr lang="en-US" sz="2000" dirty="0" err="1"/>
              <a:t>tipos</a:t>
            </a:r>
            <a:r>
              <a:rPr lang="en-US" sz="2000" dirty="0"/>
              <a:t> de cactus </a:t>
            </a:r>
            <a:r>
              <a:rPr lang="en-US" sz="2000" dirty="0" err="1"/>
              <a:t>frente</a:t>
            </a:r>
            <a:r>
              <a:rPr lang="en-US" sz="2000" dirty="0"/>
              <a:t> a la </a:t>
            </a:r>
            <a:r>
              <a:rPr lang="en-US" sz="2000" dirty="0" err="1"/>
              <a:t>catedral</a:t>
            </a:r>
            <a:r>
              <a:rPr lang="en-US" sz="2000" dirty="0"/>
              <a:t> de Ciudad de México</a:t>
            </a:r>
          </a:p>
        </p:txBody>
      </p:sp>
    </p:spTree>
    <p:extLst>
      <p:ext uri="{BB962C8B-B14F-4D97-AF65-F5344CB8AC3E}">
        <p14:creationId xmlns:p14="http://schemas.microsoft.com/office/powerpoint/2010/main" val="13705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02157" y="400691"/>
            <a:ext cx="2866490" cy="60788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pulque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23" y="2755147"/>
            <a:ext cx="4472577" cy="40751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" y="0"/>
            <a:ext cx="5118538" cy="3301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4" y="3485229"/>
            <a:ext cx="2720969" cy="3301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05" y="4834840"/>
            <a:ext cx="150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Tequila y </a:t>
            </a:r>
            <a:r>
              <a:rPr lang="en-US" sz="2400" b="1" dirty="0" err="1" smtClean="0"/>
              <a:t>sangrita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752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0719" y="133564"/>
            <a:ext cx="4972692" cy="719191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Tomates</a:t>
            </a:r>
            <a:r>
              <a:rPr lang="en-US" sz="2400" dirty="0" smtClean="0"/>
              <a:t> y </a:t>
            </a:r>
            <a:r>
              <a:rPr lang="en-US" sz="2400" dirty="0" err="1" smtClean="0"/>
              <a:t>aguacate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995"/>
            <a:ext cx="2800485" cy="250140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039"/>
            <a:ext cx="2868954" cy="2434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8954" y="5650787"/>
            <a:ext cx="627504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 palabra “guacamole” </a:t>
            </a:r>
            <a:r>
              <a:rPr lang="en-US" sz="2400" dirty="0" err="1" smtClean="0"/>
              <a:t>viene</a:t>
            </a:r>
            <a:r>
              <a:rPr lang="en-US" sz="2400" dirty="0" smtClean="0"/>
              <a:t> </a:t>
            </a:r>
            <a:r>
              <a:rPr lang="en-US" sz="2400" b="1" dirty="0" smtClean="0"/>
              <a:t>del </a:t>
            </a:r>
            <a:r>
              <a:rPr lang="en-US" sz="2400" b="1" dirty="0" err="1" smtClean="0"/>
              <a:t>náhuatl</a:t>
            </a:r>
            <a:r>
              <a:rPr lang="en-US" sz="2400" b="1" dirty="0"/>
              <a:t> </a:t>
            </a:r>
            <a:r>
              <a:rPr lang="en-US" sz="2400" b="1" dirty="0" smtClean="0"/>
              <a:t>‘</a:t>
            </a:r>
            <a:r>
              <a:rPr lang="en-US" sz="2400" i="1" dirty="0" err="1" smtClean="0"/>
              <a:t>ahuacamulli</a:t>
            </a:r>
            <a:r>
              <a:rPr lang="en-US" sz="2400" i="1" dirty="0" smtClean="0"/>
              <a:t>’ o </a:t>
            </a:r>
            <a:r>
              <a:rPr lang="en-US" sz="2400" dirty="0"/>
              <a:t>‘salsa de </a:t>
            </a:r>
            <a:r>
              <a:rPr lang="en-US" sz="2400" dirty="0" err="1"/>
              <a:t>aguacate</a:t>
            </a:r>
            <a:r>
              <a:rPr lang="en-US" sz="2400" dirty="0" smtClean="0"/>
              <a:t>’ [</a:t>
            </a:r>
            <a:r>
              <a:rPr lang="en-US" sz="2400" i="1" dirty="0" err="1" smtClean="0"/>
              <a:t>mulli</a:t>
            </a:r>
            <a:r>
              <a:rPr lang="en-US" sz="2400" i="1" dirty="0" smtClean="0"/>
              <a:t> </a:t>
            </a:r>
            <a:r>
              <a:rPr lang="en-US" sz="2400" dirty="0" smtClean="0"/>
              <a:t>o</a:t>
            </a:r>
            <a:r>
              <a:rPr lang="en-US" sz="2400" i="1" dirty="0" smtClean="0"/>
              <a:t> mole </a:t>
            </a:r>
            <a:r>
              <a:rPr lang="en-US" sz="2400" dirty="0" err="1" smtClean="0"/>
              <a:t>es</a:t>
            </a:r>
            <a:r>
              <a:rPr lang="en-US" sz="2400" dirty="0" smtClean="0"/>
              <a:t> ‘salsa’]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4" y="919538"/>
            <a:ext cx="6308332" cy="47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02" y="1924634"/>
            <a:ext cx="5845995" cy="472703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9002" y="595902"/>
            <a:ext cx="5845995" cy="1037689"/>
          </a:xfrm>
        </p:spPr>
        <p:txBody>
          <a:bodyPr/>
          <a:lstStyle/>
          <a:p>
            <a:r>
              <a:rPr lang="en-US" sz="2400" dirty="0" smtClean="0"/>
              <a:t>Chayote</a:t>
            </a:r>
            <a:r>
              <a:rPr lang="en-US" dirty="0" smtClean="0"/>
              <a:t> a la </a:t>
            </a:r>
            <a:r>
              <a:rPr lang="en-US" dirty="0" err="1" smtClean="0"/>
              <a:t>venta</a:t>
            </a:r>
            <a:r>
              <a:rPr lang="en-US" dirty="0" smtClean="0"/>
              <a:t> con </a:t>
            </a:r>
            <a:r>
              <a:rPr lang="en-US" dirty="0" err="1" smtClean="0"/>
              <a:t>cebollas</a:t>
            </a:r>
            <a:r>
              <a:rPr lang="en-US" dirty="0" smtClean="0"/>
              <a:t> y </a:t>
            </a:r>
            <a:r>
              <a:rPr lang="en-US" dirty="0" err="1" smtClean="0"/>
              <a:t>acelgas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 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2675</TotalTime>
  <Words>562</Words>
  <Application>Microsoft Macintosh PowerPoint</Application>
  <PresentationFormat>On-screen Show (4:3)</PresentationFormat>
  <Paragraphs>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Garamond</vt:lpstr>
      <vt:lpstr>Tahoma</vt:lpstr>
      <vt:lpstr>Tunga</vt:lpstr>
      <vt:lpstr>Wingdings</vt:lpstr>
      <vt:lpstr>Arial</vt:lpstr>
      <vt:lpstr>Black Tie</vt:lpstr>
      <vt:lpstr>chocolate y el mundo azteca  </vt:lpstr>
      <vt:lpstr>Chinampas (Huertos flotantes)</vt:lpstr>
      <vt:lpstr>Alimentos aztecas  </vt:lpstr>
      <vt:lpstr>nopal</vt:lpstr>
      <vt:lpstr>Tuna (el fruto del nopal)</vt:lpstr>
      <vt:lpstr>Agave</vt:lpstr>
      <vt:lpstr>pulque</vt:lpstr>
      <vt:lpstr>Tomates y aguacate</vt:lpstr>
      <vt:lpstr>Chayote a la venta con cebollas y acelgas</vt:lpstr>
      <vt:lpstr>Huitlacoche a la venta con habas, guisantes, lentejas y garbanzos</vt:lpstr>
      <vt:lpstr>calabacitas</vt:lpstr>
      <vt:lpstr>frijoles</vt:lpstr>
      <vt:lpstr>Chiles</vt:lpstr>
      <vt:lpstr>Chiles secos</vt:lpstr>
      <vt:lpstr>chía</vt:lpstr>
      <vt:lpstr>Los hongos alucinógenos se usaban en ceremonias religiosas para facilitar el contacto con los dioses</vt:lpstr>
      <vt:lpstr>Antes de la llegada de animales domésticos europeos, había otros que eran parte integral de la dieta azteca </vt:lpstr>
      <vt:lpstr>Perro sin pelo  (xoloitzcuintle)</vt:lpstr>
      <vt:lpstr>Nixtamal</vt:lpstr>
      <vt:lpstr>Nixtamal</vt:lpstr>
      <vt:lpstr>atole</vt:lpstr>
      <vt:lpstr>Exquisitos platos hechos con masa nixtamalizada</vt:lpstr>
      <vt:lpstr>Imágenes</vt:lpstr>
    </vt:vector>
  </TitlesOfParts>
  <Company>UW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Alimentos y artefactos aztecas</dc:title>
  <dc:creator>Ana GomezBravo</dc:creator>
  <cp:lastModifiedBy>Microsoft Office User</cp:lastModifiedBy>
  <cp:revision>135</cp:revision>
  <cp:lastPrinted>2017-11-06T20:40:02Z</cp:lastPrinted>
  <dcterms:created xsi:type="dcterms:W3CDTF">2014-08-05T13:58:21Z</dcterms:created>
  <dcterms:modified xsi:type="dcterms:W3CDTF">2017-11-06T20:40:06Z</dcterms:modified>
</cp:coreProperties>
</file>