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7" r:id="rId2"/>
    <p:sldId id="258" r:id="rId3"/>
    <p:sldId id="259" r:id="rId4"/>
    <p:sldId id="260" r:id="rId5"/>
    <p:sldId id="261" r:id="rId6"/>
    <p:sldId id="265" r:id="rId7"/>
    <p:sldId id="262" r:id="rId8"/>
    <p:sldId id="264" r:id="rId9"/>
    <p:sldId id="263" r:id="rId10"/>
    <p:sldId id="266" r:id="rId11"/>
    <p:sldId id="267" r:id="rId12"/>
    <p:sldId id="268" r:id="rId13"/>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1602" autoAdjust="0"/>
  </p:normalViewPr>
  <p:slideViewPr>
    <p:cSldViewPr snapToGrid="0">
      <p:cViewPr varScale="1">
        <p:scale>
          <a:sx n="75" d="100"/>
          <a:sy n="75" d="100"/>
        </p:scale>
        <p:origin x="20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4125DF-6B6A-4D5B-A9DC-F84C88C727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D865DE3D-B008-4D76-A60B-E44499F906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DD4720-1CAF-454E-9E96-D8E97707DDED}" type="datetimeFigureOut">
              <a:rPr lang="en-GB" smtClean="0"/>
              <a:t>16/03/2018</a:t>
            </a:fld>
            <a:endParaRPr lang="en-GB"/>
          </a:p>
        </p:txBody>
      </p:sp>
      <p:sp>
        <p:nvSpPr>
          <p:cNvPr id="4" name="Footer Placeholder 3">
            <a:extLst>
              <a:ext uri="{FF2B5EF4-FFF2-40B4-BE49-F238E27FC236}">
                <a16:creationId xmlns:a16="http://schemas.microsoft.com/office/drawing/2014/main" xmlns="" id="{C3834CBA-109C-430D-B5D0-D2BDE9E9A5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Simone Krüger Bridge © Equinox</a:t>
            </a:r>
          </a:p>
        </p:txBody>
      </p:sp>
      <p:sp>
        <p:nvSpPr>
          <p:cNvPr id="5" name="Slide Number Placeholder 4">
            <a:extLst>
              <a:ext uri="{FF2B5EF4-FFF2-40B4-BE49-F238E27FC236}">
                <a16:creationId xmlns:a16="http://schemas.microsoft.com/office/drawing/2014/main" xmlns="" id="{6B51A1E2-62E8-4542-82FE-C667BBF37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6D6B6-4E0E-438B-8A26-6F6EE96B3A8A}" type="slidenum">
              <a:rPr lang="en-GB" smtClean="0"/>
              <a:t>‹#›</a:t>
            </a:fld>
            <a:endParaRPr lang="en-GB"/>
          </a:p>
        </p:txBody>
      </p:sp>
    </p:spTree>
    <p:extLst>
      <p:ext uri="{BB962C8B-B14F-4D97-AF65-F5344CB8AC3E}">
        <p14:creationId xmlns:p14="http://schemas.microsoft.com/office/powerpoint/2010/main" val="2343714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326FE-A3F8-4F5B-9289-CB51C1EBA1BB}" type="datetimeFigureOut">
              <a:rPr lang="en-GB" smtClean="0"/>
              <a:t>16/03/2018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Simone Krüger Bridge © Equinox</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C0FA2-FE22-40AF-8A71-811A9D8BAFF2}" type="slidenum">
              <a:rPr lang="en-GB" smtClean="0"/>
              <a:t>‹#›</a:t>
            </a:fld>
            <a:endParaRPr lang="en-GB"/>
          </a:p>
        </p:txBody>
      </p:sp>
    </p:spTree>
    <p:extLst>
      <p:ext uri="{BB962C8B-B14F-4D97-AF65-F5344CB8AC3E}">
        <p14:creationId xmlns:p14="http://schemas.microsoft.com/office/powerpoint/2010/main" val="41623576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Simone Krüger Bridge © Equinox</a:t>
            </a:r>
            <a:endParaRPr lang="en-GB"/>
          </a:p>
        </p:txBody>
      </p:sp>
      <p:sp>
        <p:nvSpPr>
          <p:cNvPr id="5" name="Slide Number Placeholder 4"/>
          <p:cNvSpPr>
            <a:spLocks noGrp="1"/>
          </p:cNvSpPr>
          <p:nvPr>
            <p:ph type="sldNum" sz="quarter" idx="11"/>
          </p:nvPr>
        </p:nvSpPr>
        <p:spPr/>
        <p:txBody>
          <a:bodyPr/>
          <a:lstStyle/>
          <a:p>
            <a:fld id="{F5CC0FA2-FE22-40AF-8A71-811A9D8BAFF2}" type="slidenum">
              <a:rPr lang="en-GB" smtClean="0"/>
              <a:t>1</a:t>
            </a:fld>
            <a:endParaRPr lang="en-GB"/>
          </a:p>
        </p:txBody>
      </p:sp>
    </p:spTree>
    <p:extLst>
      <p:ext uri="{BB962C8B-B14F-4D97-AF65-F5344CB8AC3E}">
        <p14:creationId xmlns:p14="http://schemas.microsoft.com/office/powerpoint/2010/main" val="24821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Simone Krüger Bridge © Equinox</a:t>
            </a:r>
            <a:endParaRPr lang="en-GB"/>
          </a:p>
        </p:txBody>
      </p:sp>
      <p:sp>
        <p:nvSpPr>
          <p:cNvPr id="5" name="Slide Number Placeholder 4"/>
          <p:cNvSpPr>
            <a:spLocks noGrp="1"/>
          </p:cNvSpPr>
          <p:nvPr>
            <p:ph type="sldNum" sz="quarter" idx="11"/>
          </p:nvPr>
        </p:nvSpPr>
        <p:spPr/>
        <p:txBody>
          <a:bodyPr/>
          <a:lstStyle/>
          <a:p>
            <a:fld id="{F5CC0FA2-FE22-40AF-8A71-811A9D8BAFF2}" type="slidenum">
              <a:rPr lang="en-GB" smtClean="0"/>
              <a:t>2</a:t>
            </a:fld>
            <a:endParaRPr lang="en-GB"/>
          </a:p>
        </p:txBody>
      </p:sp>
    </p:spTree>
    <p:extLst>
      <p:ext uri="{BB962C8B-B14F-4D97-AF65-F5344CB8AC3E}">
        <p14:creationId xmlns:p14="http://schemas.microsoft.com/office/powerpoint/2010/main" val="100019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Globalization can be regarded as a phenomenon with a long history, given that social, cultural, and market integration and exchange is as old as humanity. In music studies, however, the beginnings of globalization are often located in the modern era. Modern globalization has its roots in the colonization of the Americas, Africa, and Asia by the dominant economic powers of Europe from ca. 1500 to 1850.</a:t>
            </a:r>
          </a:p>
          <a:p>
            <a:endParaRPr lang="en-GB" dirty="0"/>
          </a:p>
          <a:p>
            <a:r>
              <a:rPr lang="en-GB" dirty="0"/>
              <a:t>Although often represented as a coherent system, since the early 2000s globalization has come to be understood as a discourse, and as a “set of processes or effects across widely different spheres of social life, tossed together for a specific end and effect” (</a:t>
            </a:r>
            <a:r>
              <a:rPr lang="en-GB" dirty="0" err="1"/>
              <a:t>Cazdyn</a:t>
            </a:r>
            <a:r>
              <a:rPr lang="en-GB" dirty="0"/>
              <a:t> and </a:t>
            </a:r>
            <a:r>
              <a:rPr lang="en-GB" dirty="0" err="1"/>
              <a:t>Szeman</a:t>
            </a:r>
            <a:r>
              <a:rPr lang="en-GB" dirty="0"/>
              <a:t> 2011: 20). As a discourse, “globalization” helped to conceptualize globalizing processes and effects, and to disguise the spread of global capitalism since the 1940s.</a:t>
            </a:r>
          </a:p>
        </p:txBody>
      </p:sp>
      <p:sp>
        <p:nvSpPr>
          <p:cNvPr id="4" name="Slide Number Placeholder 3"/>
          <p:cNvSpPr>
            <a:spLocks noGrp="1"/>
          </p:cNvSpPr>
          <p:nvPr>
            <p:ph type="sldNum" sz="quarter" idx="10"/>
          </p:nvPr>
        </p:nvSpPr>
        <p:spPr/>
        <p:txBody>
          <a:bodyPr/>
          <a:lstStyle/>
          <a:p>
            <a:fld id="{F5CC0FA2-FE22-40AF-8A71-811A9D8BAFF2}" type="slidenum">
              <a:rPr lang="en-GB" smtClean="0"/>
              <a:t>3</a:t>
            </a:fld>
            <a:endParaRPr lang="en-GB"/>
          </a:p>
        </p:txBody>
      </p:sp>
      <p:sp>
        <p:nvSpPr>
          <p:cNvPr id="5" name="Footer Placeholder 4">
            <a:extLst>
              <a:ext uri="{FF2B5EF4-FFF2-40B4-BE49-F238E27FC236}">
                <a16:creationId xmlns:a16="http://schemas.microsoft.com/office/drawing/2014/main" xmlns="" id="{296E1695-2857-487D-A8BC-56CAD5840F9D}"/>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198039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4</a:t>
            </a:fld>
            <a:endParaRPr lang="en-GB"/>
          </a:p>
        </p:txBody>
      </p:sp>
      <p:sp>
        <p:nvSpPr>
          <p:cNvPr id="5" name="Footer Placeholder 4">
            <a:extLst>
              <a:ext uri="{FF2B5EF4-FFF2-40B4-BE49-F238E27FC236}">
                <a16:creationId xmlns:a16="http://schemas.microsoft.com/office/drawing/2014/main" xmlns="" id="{C2CB5AD4-7CE1-4DC5-A69C-AC2134385B50}"/>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204060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sessions, we will move chronologically along the three phases in the history of capitalist hegemony since the nineteenth century—liberal, organized, and neoliberal capitalism—to study world popular music in each of these cultural contexts. We regard capitalism as a cultural system that has since its earliest beginnings profoundly shaped the production, distribution, and consumption of world popular music, as well as people’s social relations, experiences, and perceptions.</a:t>
            </a:r>
          </a:p>
        </p:txBody>
      </p:sp>
      <p:sp>
        <p:nvSpPr>
          <p:cNvPr id="4" name="Slide Number Placeholder 3"/>
          <p:cNvSpPr>
            <a:spLocks noGrp="1"/>
          </p:cNvSpPr>
          <p:nvPr>
            <p:ph type="sldNum" sz="quarter" idx="10"/>
          </p:nvPr>
        </p:nvSpPr>
        <p:spPr/>
        <p:txBody>
          <a:bodyPr/>
          <a:lstStyle/>
          <a:p>
            <a:fld id="{F5CC0FA2-FE22-40AF-8A71-811A9D8BAFF2}" type="slidenum">
              <a:rPr lang="en-GB" smtClean="0"/>
              <a:t>5</a:t>
            </a:fld>
            <a:endParaRPr lang="en-GB"/>
          </a:p>
        </p:txBody>
      </p:sp>
      <p:sp>
        <p:nvSpPr>
          <p:cNvPr id="5" name="Footer Placeholder 4">
            <a:extLst>
              <a:ext uri="{FF2B5EF4-FFF2-40B4-BE49-F238E27FC236}">
                <a16:creationId xmlns:a16="http://schemas.microsoft.com/office/drawing/2014/main" xmlns="" id="{E561A7CA-3299-4B26-95AC-3F2F5883CC99}"/>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334251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look at the</a:t>
            </a:r>
            <a:r>
              <a:rPr lang="en-GB" baseline="0" dirty="0"/>
              <a:t> interrelatedness between globalization, capitalism, and identity by studying their </a:t>
            </a:r>
            <a:r>
              <a:rPr lang="en-GB" dirty="0"/>
              <a:t>shaping factors historically, economically, socially, and culturally. Historically and economically, we will explore the development of a global culture marked by the birth, growth, and global expansion of capitalism and, in turn, a highly concentrated, commercialized global music industry. Culturally and socially, we will discuss the ways in which hegemonic concepts have assumed constructed meanings that are applied to identity characteristics of others, highlighting the ways in which inequality and prejudice are constructed in the representations of world popular music. It illustrates forms of democratization and resistance to the spread of western culture, beliefs, practices, and norms through the lenses of citizenship, democracy, and global civility, while considering audiences animated by social justice and cosmopolitan imagination, who challenge global capitalism’s commodification of the gendered, sexualized,</a:t>
            </a:r>
          </a:p>
          <a:p>
            <a:r>
              <a:rPr lang="en-GB" dirty="0"/>
              <a:t>racialized other. Showing how both individual and group identities do away with “traditional” understandings of core and periphery, the book challenges issues of social stratification, used to order society into hierarchies of people for the purpose of privileges, and seeks to understand social injustices, such as discrimination, stereotyping, and disadvantage.</a:t>
            </a:r>
          </a:p>
        </p:txBody>
      </p:sp>
      <p:sp>
        <p:nvSpPr>
          <p:cNvPr id="4" name="Slide Number Placeholder 3"/>
          <p:cNvSpPr>
            <a:spLocks noGrp="1"/>
          </p:cNvSpPr>
          <p:nvPr>
            <p:ph type="sldNum" sz="quarter" idx="10"/>
          </p:nvPr>
        </p:nvSpPr>
        <p:spPr/>
        <p:txBody>
          <a:bodyPr/>
          <a:lstStyle/>
          <a:p>
            <a:fld id="{F5CC0FA2-FE22-40AF-8A71-811A9D8BAFF2}" type="slidenum">
              <a:rPr lang="en-GB" smtClean="0"/>
              <a:t>7</a:t>
            </a:fld>
            <a:endParaRPr lang="en-GB"/>
          </a:p>
        </p:txBody>
      </p:sp>
      <p:sp>
        <p:nvSpPr>
          <p:cNvPr id="5" name="Footer Placeholder 4">
            <a:extLst>
              <a:ext uri="{FF2B5EF4-FFF2-40B4-BE49-F238E27FC236}">
                <a16:creationId xmlns:a16="http://schemas.microsoft.com/office/drawing/2014/main" xmlns="" id="{70BB0FAB-6826-448B-A7F0-255FB7E13B09}"/>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89764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sessions adopt two fundamental contexts for modern globalization: the economic and the non-economic context, including socio-cultural, historical, and political dimensions, while acknowledging that both contexts are interdependent from one another. The economic perspective will concentrate on the economics surrounding</a:t>
            </a:r>
            <a:r>
              <a:rPr lang="en-GB" baseline="0" dirty="0"/>
              <a:t> world popular music, through which we can understand the evolution of capitalism. The non-economic perspective takes as a starting point the idea that </a:t>
            </a:r>
            <a:r>
              <a:rPr lang="en-GB" dirty="0"/>
              <a:t>the history of early capitalism has been one borne out of racism and sexism, with the means of production and distribution firmly placed in the hands of white (European) men. The subsequent</a:t>
            </a:r>
          </a:p>
          <a:p>
            <a:r>
              <a:rPr lang="en-GB" dirty="0"/>
              <a:t>evolution of capitalism has led to what bell hooks termed “imperialist white supremacist capitalist patriarchy” and what Robin</a:t>
            </a:r>
            <a:r>
              <a:rPr lang="en-GB" baseline="0" dirty="0"/>
              <a:t> James in her updated version called </a:t>
            </a:r>
            <a:r>
              <a:rPr lang="en-GB" dirty="0"/>
              <a:t>“multi-racial white supremacist patriarchy”</a:t>
            </a:r>
            <a:r>
              <a:rPr lang="en-GB" baseline="0" dirty="0"/>
              <a:t> to describe the </a:t>
            </a:r>
            <a:r>
              <a:rPr lang="en-GB" dirty="0"/>
              <a:t>twentieth and early twenty-first-century globalized western race/gender/sexuality/capitalist hegemony. </a:t>
            </a:r>
          </a:p>
          <a:p>
            <a:endParaRPr lang="en-GB" dirty="0"/>
          </a:p>
          <a:p>
            <a:r>
              <a:rPr lang="en-GB" dirty="0"/>
              <a:t>These forms of hegemony have in turn impacted on the trajectories and themes surrounding much world popular music,</a:t>
            </a:r>
            <a:r>
              <a:rPr lang="en-GB" baseline="0" dirty="0"/>
              <a:t> and to understand this is at the heart of the sessions. </a:t>
            </a:r>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8</a:t>
            </a:fld>
            <a:endParaRPr lang="en-GB"/>
          </a:p>
        </p:txBody>
      </p:sp>
      <p:sp>
        <p:nvSpPr>
          <p:cNvPr id="5" name="Footer Placeholder 4">
            <a:extLst>
              <a:ext uri="{FF2B5EF4-FFF2-40B4-BE49-F238E27FC236}">
                <a16:creationId xmlns:a16="http://schemas.microsoft.com/office/drawing/2014/main" xmlns="" id="{E1DB4A23-2FC6-4847-B574-03BFF9FF5BB0}"/>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328719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line with the book’s content, you may now include the CONTEXT SESSION “What is Globalization?”, which is provided as a separate PowerPoint slide, or alternatively allow students to explore the context session independently. </a:t>
            </a:r>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9</a:t>
            </a:fld>
            <a:endParaRPr lang="en-GB"/>
          </a:p>
        </p:txBody>
      </p:sp>
      <p:sp>
        <p:nvSpPr>
          <p:cNvPr id="5" name="Footer Placeholder 4">
            <a:extLst>
              <a:ext uri="{FF2B5EF4-FFF2-40B4-BE49-F238E27FC236}">
                <a16:creationId xmlns:a16="http://schemas.microsoft.com/office/drawing/2014/main" xmlns="" id="{4244F968-7B27-4748-A334-F82F01C3D13C}"/>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355981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feel free to introduce as much/little detail about the forthcoming sessions as you wish. Students may be provided the session synopses in the form of the downloadable/printable handout.  </a:t>
            </a:r>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10</a:t>
            </a:fld>
            <a:endParaRPr lang="en-GB"/>
          </a:p>
        </p:txBody>
      </p:sp>
      <p:sp>
        <p:nvSpPr>
          <p:cNvPr id="5" name="Footer Placeholder 4">
            <a:extLst>
              <a:ext uri="{FF2B5EF4-FFF2-40B4-BE49-F238E27FC236}">
                <a16:creationId xmlns:a16="http://schemas.microsoft.com/office/drawing/2014/main" xmlns="" id="{BCB0DAE3-158A-4245-9A95-4320B1C2277F}"/>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366422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33F63E-657C-4FCC-AFD2-8F29FADD2ACA}" type="datetime1">
              <a:rPr lang="en-US" smtClean="0"/>
              <a:t>3/16/18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89112D-266F-453A-BC11-DD16E614675F}"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FAC24E-2DED-43D7-A8A0-9E4B5480D774}"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462EC-6335-455A-8C2F-8A8D2CEFD4D8}"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26883-343D-48F2-BCCB-E61B973F7F29}"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BFB6512-AD77-451F-88A0-22D68F475B63}" type="datetime1">
              <a:rPr lang="en-US" smtClean="0"/>
              <a:t>3/16/18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552D1A-B621-407B-9FAC-0F2597C2E670}" type="datetime1">
              <a:rPr lang="en-US" smtClean="0"/>
              <a:t>3/16/18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07BE8-11C5-4E56-89E4-D49337911194}" type="datetime1">
              <a:rPr lang="en-US" smtClean="0"/>
              <a:t>3/16/18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BF0B5-3A97-4658-A0D0-38E5D66E2446}" type="datetime1">
              <a:rPr lang="en-US" smtClean="0"/>
              <a:t>3/16/18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C3A2D-16F3-42C4-AFE2-F4C5C613FAE1}" type="datetime1">
              <a:rPr lang="en-US" smtClean="0"/>
              <a:t>3/16/18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36271-E664-45F5-A46E-79027FFE6D40}" type="datetime1">
              <a:rPr lang="en-US" smtClean="0"/>
              <a:t>3/16/18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A4C24F-E360-46C8-9CCC-824E63C5DE0B}"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EE93BF-C415-4B5C-A412-AC811AFA2491}" type="datetime1">
              <a:rPr lang="en-US" smtClean="0"/>
              <a:t>3/16/18</a:t>
            </a:fld>
            <a:endParaRPr lang="en-US" dirty="0"/>
          </a:p>
        </p:txBody>
      </p:sp>
      <p:sp>
        <p:nvSpPr>
          <p:cNvPr id="8" name="Footer Placeholder 7"/>
          <p:cNvSpPr>
            <a:spLocks noGrp="1"/>
          </p:cNvSpPr>
          <p:nvPr>
            <p:ph type="ftr" sz="quarter" idx="11"/>
          </p:nvPr>
        </p:nvSpPr>
        <p:spPr/>
        <p:txBody>
          <a:bodyPr/>
          <a:lstStyle/>
          <a:p>
            <a:r>
              <a:rPr lang="en-US"/>
              <a:t>Simone Krüger Bridge © Equinox</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A6F18C-B9D6-4B57-9AE4-EEA3DC0CA17D}" type="datetime1">
              <a:rPr lang="en-US" smtClean="0"/>
              <a:t>3/16/18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FF4C7-7B96-480F-B410-E0D80EEFD789}" type="datetime1">
              <a:rPr lang="en-US" smtClean="0"/>
              <a:t>3/16/18</a:t>
            </a:fld>
            <a:endParaRPr lang="en-US" dirty="0"/>
          </a:p>
        </p:txBody>
      </p:sp>
      <p:sp>
        <p:nvSpPr>
          <p:cNvPr id="3" name="Footer Placeholder 2"/>
          <p:cNvSpPr>
            <a:spLocks noGrp="1"/>
          </p:cNvSpPr>
          <p:nvPr>
            <p:ph type="ftr" sz="quarter" idx="11"/>
          </p:nvPr>
        </p:nvSpPr>
        <p:spPr/>
        <p:txBody>
          <a:bodyPr/>
          <a:lstStyle/>
          <a:p>
            <a:r>
              <a:rPr lang="en-US"/>
              <a:t>Simone Krüger Bridge © Equinox</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283830-C251-4997-A9D0-AD5A5FECCD9C}"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45223B-FE67-4347-B4EC-EC4535F9C571}" type="datetime1">
              <a:rPr lang="en-US" smtClean="0"/>
              <a:t>3/16/18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7AEAF3-A5BD-48AD-BF49-9DBE97589D90}" type="datetime1">
              <a:rPr lang="en-US" smtClean="0"/>
              <a:t>3/16/18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Simone Krüger Bridge © Equinox</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 y="-163286"/>
            <a:ext cx="2095500" cy="718457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NZ" dirty="0"/>
          </a:p>
        </p:txBody>
      </p:sp>
      <p:sp>
        <p:nvSpPr>
          <p:cNvPr id="5" name="TextBox 4"/>
          <p:cNvSpPr txBox="1"/>
          <p:nvPr/>
        </p:nvSpPr>
        <p:spPr>
          <a:xfrm rot="16200000">
            <a:off x="-1847850" y="3354975"/>
            <a:ext cx="5600700" cy="707886"/>
          </a:xfrm>
          <a:prstGeom prst="rect">
            <a:avLst/>
          </a:prstGeom>
          <a:noFill/>
        </p:spPr>
        <p:txBody>
          <a:bodyPr wrap="square" rtlCol="0">
            <a:spAutoFit/>
          </a:bodyPr>
          <a:lstStyle/>
          <a:p>
            <a:r>
              <a:rPr lang="en-NZ" sz="4000" b="1" dirty="0">
                <a:ln w="0"/>
                <a:solidFill>
                  <a:schemeClr val="bg1"/>
                </a:solidFill>
                <a:effectLst>
                  <a:outerShdw blurRad="50800" dist="38100" dir="2700000" algn="tl" rotWithShape="0">
                    <a:prstClr val="black">
                      <a:alpha val="40000"/>
                    </a:prstClr>
                  </a:outerShdw>
                </a:effectLst>
              </a:rPr>
              <a:t>INTRODUCTION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0" y="-1"/>
            <a:ext cx="10354235" cy="6858000"/>
          </a:xfrm>
          <a:prstGeom prst="rect">
            <a:avLst/>
          </a:prstGeom>
        </p:spPr>
      </p:pic>
    </p:spTree>
    <p:extLst>
      <p:ext uri="{BB962C8B-B14F-4D97-AF65-F5344CB8AC3E}">
        <p14:creationId xmlns:p14="http://schemas.microsoft.com/office/powerpoint/2010/main" val="163530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organisation &amp; synopses</a:t>
            </a:r>
          </a:p>
        </p:txBody>
      </p:sp>
      <p:sp>
        <p:nvSpPr>
          <p:cNvPr id="3" name="Text Placeholder 2"/>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xmlns="" id="{840C4D05-EBF9-475B-B5A1-6CB32F8D6614}"/>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415095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840964" y="1011036"/>
            <a:ext cx="5009576" cy="823305"/>
          </a:xfrm>
        </p:spPr>
        <p:txBody>
          <a:bodyPr/>
          <a:lstStyle/>
          <a:p>
            <a:pPr algn="l"/>
            <a:r>
              <a:rPr lang="en-GB" sz="4000" dirty="0"/>
              <a:t>Liberal &amp; Organized Capitalism</a:t>
            </a:r>
          </a:p>
        </p:txBody>
      </p:sp>
      <p:sp>
        <p:nvSpPr>
          <p:cNvPr id="20" name="Text Placeholder 19"/>
          <p:cNvSpPr>
            <a:spLocks noGrp="1"/>
          </p:cNvSpPr>
          <p:nvPr>
            <p:ph type="body" sz="half" idx="15"/>
          </p:nvPr>
        </p:nvSpPr>
        <p:spPr>
          <a:xfrm>
            <a:off x="840964" y="2055377"/>
            <a:ext cx="5009577" cy="4148517"/>
          </a:xfrm>
        </p:spPr>
        <p:txBody>
          <a:bodyPr/>
          <a:lstStyle/>
          <a:p>
            <a:pPr algn="l"/>
            <a:r>
              <a:rPr lang="en-GB" sz="2000" dirty="0"/>
              <a:t>Session 1. The “Birth” of Popular Music under Liberal Capitalism</a:t>
            </a:r>
          </a:p>
          <a:p>
            <a:pPr algn="l"/>
            <a:r>
              <a:rPr lang="en-GB" sz="2000" dirty="0"/>
              <a:t>Session 2. Popular Music during the Golden Age of (Organized) Capitalism</a:t>
            </a:r>
          </a:p>
          <a:p>
            <a:pPr algn="l"/>
            <a:r>
              <a:rPr lang="en-GB" sz="2000" dirty="0"/>
              <a:t>Session 3. The Other in Popular Music</a:t>
            </a:r>
          </a:p>
          <a:p>
            <a:pPr algn="l"/>
            <a:endParaRPr lang="en-GB" dirty="0"/>
          </a:p>
        </p:txBody>
      </p:sp>
      <p:sp>
        <p:nvSpPr>
          <p:cNvPr id="19" name="Text Placeholder 18"/>
          <p:cNvSpPr>
            <a:spLocks noGrp="1"/>
          </p:cNvSpPr>
          <p:nvPr>
            <p:ph type="body" sz="quarter" idx="13"/>
          </p:nvPr>
        </p:nvSpPr>
        <p:spPr>
          <a:xfrm>
            <a:off x="5850540" y="378348"/>
            <a:ext cx="5729161" cy="823304"/>
          </a:xfrm>
        </p:spPr>
        <p:txBody>
          <a:bodyPr/>
          <a:lstStyle/>
          <a:p>
            <a:r>
              <a:rPr lang="en-GB" sz="4000" dirty="0"/>
              <a:t>Neoliberal Capitalism</a:t>
            </a:r>
          </a:p>
        </p:txBody>
      </p:sp>
      <p:sp>
        <p:nvSpPr>
          <p:cNvPr id="22" name="Text Placeholder 21"/>
          <p:cNvSpPr>
            <a:spLocks noGrp="1"/>
          </p:cNvSpPr>
          <p:nvPr>
            <p:ph type="body" sz="half" idx="17"/>
          </p:nvPr>
        </p:nvSpPr>
        <p:spPr>
          <a:xfrm>
            <a:off x="6004290" y="2055377"/>
            <a:ext cx="5583505" cy="4148517"/>
          </a:xfrm>
        </p:spPr>
        <p:txBody>
          <a:bodyPr>
            <a:normAutofit/>
          </a:bodyPr>
          <a:lstStyle/>
          <a:p>
            <a:pPr algn="l"/>
            <a:r>
              <a:rPr lang="en-GB" sz="2000" dirty="0"/>
              <a:t>Session 4. Neoliberalism and the Global Music Industry</a:t>
            </a:r>
          </a:p>
          <a:p>
            <a:pPr algn="l"/>
            <a:r>
              <a:rPr lang="en-GB" sz="2000" dirty="0"/>
              <a:t>Session 5. Musical Transnationalism</a:t>
            </a:r>
          </a:p>
          <a:p>
            <a:pPr algn="l"/>
            <a:r>
              <a:rPr lang="en-GB" sz="2000" dirty="0"/>
              <a:t>Session 6. Globalization and World Music</a:t>
            </a:r>
          </a:p>
          <a:p>
            <a:pPr algn="l"/>
            <a:r>
              <a:rPr lang="en-GB" sz="2000" dirty="0"/>
              <a:t>Session 7. The Cool Culture of Neoliberal Capitalism</a:t>
            </a:r>
          </a:p>
          <a:p>
            <a:pPr algn="l"/>
            <a:r>
              <a:rPr lang="en-GB" sz="2000" dirty="0"/>
              <a:t>Session 8. Cool Masculinities</a:t>
            </a:r>
          </a:p>
          <a:p>
            <a:pPr algn="l"/>
            <a:r>
              <a:rPr lang="en-GB" sz="2000" dirty="0"/>
              <a:t>Session 9. </a:t>
            </a:r>
            <a:r>
              <a:rPr lang="en-GB" sz="2000" dirty="0" err="1"/>
              <a:t>Postfeminism</a:t>
            </a:r>
            <a:r>
              <a:rPr lang="en-GB" sz="2000" dirty="0"/>
              <a:t> as an Ideology of Cool</a:t>
            </a:r>
          </a:p>
        </p:txBody>
      </p:sp>
      <p:sp>
        <p:nvSpPr>
          <p:cNvPr id="2" name="Footer Placeholder 1">
            <a:extLst>
              <a:ext uri="{FF2B5EF4-FFF2-40B4-BE49-F238E27FC236}">
                <a16:creationId xmlns:a16="http://schemas.microsoft.com/office/drawing/2014/main" xmlns="" id="{13E62617-764F-45C2-8759-6C2A9827BECC}"/>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2442509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idx="1"/>
          </p:nvPr>
        </p:nvSpPr>
        <p:spPr>
          <a:xfrm>
            <a:off x="913795" y="736950"/>
            <a:ext cx="4879199" cy="823912"/>
          </a:xfrm>
        </p:spPr>
        <p:txBody>
          <a:bodyPr>
            <a:normAutofit/>
          </a:bodyPr>
          <a:lstStyle/>
          <a:p>
            <a:r>
              <a:rPr lang="en-GB" sz="4000" dirty="0" err="1"/>
              <a:t>Postdemocracy</a:t>
            </a:r>
            <a:endParaRPr lang="en-GB" sz="4000" dirty="0"/>
          </a:p>
        </p:txBody>
      </p:sp>
      <p:sp>
        <p:nvSpPr>
          <p:cNvPr id="29" name="Content Placeholder 28"/>
          <p:cNvSpPr>
            <a:spLocks noGrp="1"/>
          </p:cNvSpPr>
          <p:nvPr>
            <p:ph sz="half" idx="2"/>
          </p:nvPr>
        </p:nvSpPr>
        <p:spPr>
          <a:xfrm>
            <a:off x="913795" y="1723604"/>
            <a:ext cx="5107208" cy="4067596"/>
          </a:xfrm>
        </p:spPr>
        <p:txBody>
          <a:bodyPr/>
          <a:lstStyle/>
          <a:p>
            <a:r>
              <a:rPr lang="en-GB" dirty="0"/>
              <a:t>Session 10. Popular Music in </a:t>
            </a:r>
            <a:r>
              <a:rPr lang="en-GB" dirty="0" err="1"/>
              <a:t>Postdemocracy</a:t>
            </a:r>
            <a:r>
              <a:rPr lang="en-GB" dirty="0"/>
              <a:t>, Citizenship and Democracy</a:t>
            </a:r>
          </a:p>
          <a:p>
            <a:r>
              <a:rPr lang="en-GB" dirty="0"/>
              <a:t>Session 11: Feminism, Resistance, and Popular Music</a:t>
            </a:r>
          </a:p>
          <a:p>
            <a:r>
              <a:rPr lang="en-GB" dirty="0"/>
              <a:t>Session 12: Black and White Nationalism in Popular Music</a:t>
            </a:r>
          </a:p>
        </p:txBody>
      </p:sp>
      <p:sp>
        <p:nvSpPr>
          <p:cNvPr id="30" name="Text Placeholder 29"/>
          <p:cNvSpPr>
            <a:spLocks noGrp="1"/>
          </p:cNvSpPr>
          <p:nvPr>
            <p:ph type="body" sz="quarter" idx="3"/>
          </p:nvPr>
        </p:nvSpPr>
        <p:spPr>
          <a:xfrm>
            <a:off x="6172200" y="736950"/>
            <a:ext cx="4865554" cy="823912"/>
          </a:xfrm>
        </p:spPr>
        <p:txBody>
          <a:bodyPr>
            <a:normAutofit fontScale="92500"/>
          </a:bodyPr>
          <a:lstStyle/>
          <a:p>
            <a:r>
              <a:rPr lang="en-GB" sz="4000" dirty="0"/>
              <a:t>After Globalization</a:t>
            </a:r>
          </a:p>
        </p:txBody>
      </p:sp>
      <p:sp>
        <p:nvSpPr>
          <p:cNvPr id="31" name="Content Placeholder 30"/>
          <p:cNvSpPr>
            <a:spLocks noGrp="1"/>
          </p:cNvSpPr>
          <p:nvPr>
            <p:ph sz="quarter" idx="4"/>
          </p:nvPr>
        </p:nvSpPr>
        <p:spPr>
          <a:xfrm>
            <a:off x="6172200" y="1812616"/>
            <a:ext cx="5095357" cy="3978584"/>
          </a:xfrm>
        </p:spPr>
        <p:txBody>
          <a:bodyPr/>
          <a:lstStyle/>
          <a:p>
            <a:r>
              <a:rPr lang="en-GB" dirty="0"/>
              <a:t>Concluding Session: After Globalization</a:t>
            </a:r>
          </a:p>
        </p:txBody>
      </p:sp>
      <p:sp>
        <p:nvSpPr>
          <p:cNvPr id="2" name="Footer Placeholder 1">
            <a:extLst>
              <a:ext uri="{FF2B5EF4-FFF2-40B4-BE49-F238E27FC236}">
                <a16:creationId xmlns:a16="http://schemas.microsoft.com/office/drawing/2014/main" xmlns="" id="{A0601468-9C99-40C0-BDE2-78F39D6DB7C0}"/>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3875086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Synopsis</a:t>
            </a:r>
            <a:endParaRPr lang="en-GB" dirty="0"/>
          </a:p>
        </p:txBody>
      </p:sp>
      <p:sp>
        <p:nvSpPr>
          <p:cNvPr id="3" name="Content Placeholder 2"/>
          <p:cNvSpPr>
            <a:spLocks noGrp="1"/>
          </p:cNvSpPr>
          <p:nvPr>
            <p:ph idx="1"/>
          </p:nvPr>
        </p:nvSpPr>
        <p:spPr/>
        <p:txBody>
          <a:bodyPr/>
          <a:lstStyle/>
          <a:p>
            <a:r>
              <a:rPr lang="en-GB" dirty="0"/>
              <a:t>This introductory session will introduce the key themes or concepts running throughout the 12 sessions accompanying the book Trajectories and Themes in World Popular Music, namely globalization, capitalism, and identity. It will illustrate how these themes or concepts are interconnected in complex and arbitrary ways. The introductory session will also establish the idea that we can study and understand globalization, capitalism, and identity through the lens of world popular music. </a:t>
            </a:r>
          </a:p>
        </p:txBody>
      </p:sp>
      <p:sp>
        <p:nvSpPr>
          <p:cNvPr id="4" name="Footer Placeholder 3">
            <a:extLst>
              <a:ext uri="{FF2B5EF4-FFF2-40B4-BE49-F238E27FC236}">
                <a16:creationId xmlns:a16="http://schemas.microsoft.com/office/drawing/2014/main" xmlns="" id="{10918149-C6DA-41D2-9A9B-4E2240AB74C3}"/>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90296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Modern globalization</a:t>
            </a:r>
          </a:p>
        </p:txBody>
      </p:sp>
      <p:sp>
        <p:nvSpPr>
          <p:cNvPr id="3" name="Content Placeholder 2"/>
          <p:cNvSpPr>
            <a:spLocks noGrp="1"/>
          </p:cNvSpPr>
          <p:nvPr>
            <p:ph idx="1"/>
          </p:nvPr>
        </p:nvSpPr>
        <p:spPr/>
        <p:txBody>
          <a:bodyPr/>
          <a:lstStyle/>
          <a:p>
            <a:r>
              <a:rPr lang="en-GB" dirty="0"/>
              <a:t>meant European expansionism and colonialism, industrialization and modernization, capitalism, shifts in technology and production, the movement of populations, the sudden extensions in the circulation of commodities, and the worldwide spread of representations of hegemonic beliefs</a:t>
            </a:r>
          </a:p>
          <a:p>
            <a:r>
              <a:rPr lang="en-GB" dirty="0"/>
              <a:t>is a powerful discourse that helps to conceptualize globalizing processes and effects</a:t>
            </a:r>
          </a:p>
          <a:p>
            <a:r>
              <a:rPr lang="en-GB" dirty="0"/>
              <a:t>has been used to obscure and disguise “capitalism” since the Cold War</a:t>
            </a:r>
          </a:p>
          <a:p>
            <a:r>
              <a:rPr lang="en-GB" dirty="0"/>
              <a:t>has been used to describe the transformations in economics, culture, politics, and ideology since the nineteenth and twentieth centuries</a:t>
            </a:r>
          </a:p>
          <a:p>
            <a:endParaRPr lang="en-GB" dirty="0"/>
          </a:p>
        </p:txBody>
      </p:sp>
      <p:sp>
        <p:nvSpPr>
          <p:cNvPr id="4" name="Footer Placeholder 3">
            <a:extLst>
              <a:ext uri="{FF2B5EF4-FFF2-40B4-BE49-F238E27FC236}">
                <a16:creationId xmlns:a16="http://schemas.microsoft.com/office/drawing/2014/main" xmlns="" id="{EE0D4060-0B79-4390-ADA3-98BAB5BA37A3}"/>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242739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Modern globalization</a:t>
            </a:r>
          </a:p>
        </p:txBody>
      </p:sp>
      <p:sp>
        <p:nvSpPr>
          <p:cNvPr id="3" name="Content Placeholder 2"/>
          <p:cNvSpPr>
            <a:spLocks noGrp="1"/>
          </p:cNvSpPr>
          <p:nvPr>
            <p:ph idx="1"/>
          </p:nvPr>
        </p:nvSpPr>
        <p:spPr/>
        <p:txBody>
          <a:bodyPr>
            <a:normAutofit lnSpcReduction="10000"/>
          </a:bodyPr>
          <a:lstStyle/>
          <a:p>
            <a:r>
              <a:rPr lang="en-GB" dirty="0"/>
              <a:t>Pessimistic vs. optimistic views: globalization was an effective concept in extending US hegemony after the Cold War, while at the same time, it also offered possibility and promise:</a:t>
            </a:r>
          </a:p>
          <a:p>
            <a:pPr lvl="1"/>
            <a:r>
              <a:rPr lang="en-GB" dirty="0"/>
              <a:t>new human communities and the overcoming of the nation-state system</a:t>
            </a:r>
          </a:p>
          <a:p>
            <a:pPr lvl="1"/>
            <a:r>
              <a:rPr lang="en-GB" dirty="0"/>
              <a:t>cosmopolitanism</a:t>
            </a:r>
          </a:p>
          <a:p>
            <a:pPr lvl="1"/>
            <a:r>
              <a:rPr lang="en-GB" dirty="0"/>
              <a:t>real, imagined, and fantasized travel and movements across borders</a:t>
            </a:r>
          </a:p>
          <a:p>
            <a:pPr lvl="1"/>
            <a:r>
              <a:rPr lang="en-GB" dirty="0"/>
              <a:t>new forms of communication and human interrelations, leading to new hybrid or post-national identities</a:t>
            </a:r>
          </a:p>
          <a:p>
            <a:pPr lvl="1"/>
            <a:r>
              <a:rPr lang="en-GB" dirty="0"/>
              <a:t>global rise in living standards</a:t>
            </a:r>
          </a:p>
          <a:p>
            <a:pPr lvl="1"/>
            <a:r>
              <a:rPr lang="en-GB" dirty="0"/>
              <a:t>novel experiences with new, innovative technologies</a:t>
            </a:r>
          </a:p>
          <a:p>
            <a:pPr lvl="2"/>
            <a:endParaRPr lang="en-GB" dirty="0"/>
          </a:p>
        </p:txBody>
      </p:sp>
      <p:sp>
        <p:nvSpPr>
          <p:cNvPr id="4" name="Footer Placeholder 3">
            <a:extLst>
              <a:ext uri="{FF2B5EF4-FFF2-40B4-BE49-F238E27FC236}">
                <a16:creationId xmlns:a16="http://schemas.microsoft.com/office/drawing/2014/main" xmlns="" id="{C4D0DC40-F665-4D45-BEEE-6495DFCC8A20}"/>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79786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GLOBALIATION AND Capitalism</a:t>
            </a:r>
          </a:p>
        </p:txBody>
      </p:sp>
      <p:sp>
        <p:nvSpPr>
          <p:cNvPr id="3" name="Content Placeholder 2"/>
          <p:cNvSpPr>
            <a:spLocks noGrp="1"/>
          </p:cNvSpPr>
          <p:nvPr>
            <p:ph idx="1"/>
          </p:nvPr>
        </p:nvSpPr>
        <p:spPr/>
        <p:txBody>
          <a:bodyPr/>
          <a:lstStyle/>
          <a:p>
            <a:r>
              <a:rPr lang="en-GB" dirty="0"/>
              <a:t>In the noughties, capitalism has reappeared in narratives of the globalized “system” in attempts to describe the circumstances now faced by people around the world</a:t>
            </a:r>
          </a:p>
          <a:p>
            <a:r>
              <a:rPr lang="en-GB" dirty="0"/>
              <a:t>three phases in the history of capitalist hegemony since the nineteenth century—liberal, organized, and neoliberal capitalism</a:t>
            </a:r>
          </a:p>
          <a:p>
            <a:r>
              <a:rPr lang="en-GB" dirty="0"/>
              <a:t>Popular music is inextricably linked to modern globalization and capitalism, mirrored by developments in the global music industry and international music industries, including musical homogenization and hybridization</a:t>
            </a:r>
          </a:p>
          <a:p>
            <a:r>
              <a:rPr lang="en-GB" dirty="0"/>
              <a:t>capitalism as a cultural system</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D3A87C71-E72B-49CD-A1F5-E06505042824}"/>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523899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Capitalism and world popular music</a:t>
            </a:r>
          </a:p>
        </p:txBody>
      </p:sp>
      <p:sp>
        <p:nvSpPr>
          <p:cNvPr id="5" name="Content Placeholder 4"/>
          <p:cNvSpPr>
            <a:spLocks noGrp="1"/>
          </p:cNvSpPr>
          <p:nvPr>
            <p:ph idx="1"/>
          </p:nvPr>
        </p:nvSpPr>
        <p:spPr/>
        <p:txBody>
          <a:bodyPr/>
          <a:lstStyle/>
          <a:p>
            <a:r>
              <a:rPr lang="en-GB" dirty="0"/>
              <a:t>Popular music often has its “official” beginnings in the 1950s: focus on American and British white and “black” popular music, along with discussions of the global music industry</a:t>
            </a:r>
          </a:p>
          <a:p>
            <a:r>
              <a:rPr lang="en-GB" dirty="0"/>
              <a:t>However, (world) popular music did in fact emerge in the late nineteenth century with the mass production opportunities provided by early sound recording technologies</a:t>
            </a:r>
          </a:p>
          <a:p>
            <a:pPr lvl="1"/>
            <a:r>
              <a:rPr lang="en-GB" dirty="0"/>
              <a:t>reflects the long-term event of modern (musical) globalization</a:t>
            </a:r>
          </a:p>
          <a:p>
            <a:endParaRPr lang="en-GB" dirty="0"/>
          </a:p>
        </p:txBody>
      </p:sp>
      <p:sp>
        <p:nvSpPr>
          <p:cNvPr id="2" name="Footer Placeholder 1">
            <a:extLst>
              <a:ext uri="{FF2B5EF4-FFF2-40B4-BE49-F238E27FC236}">
                <a16:creationId xmlns:a16="http://schemas.microsoft.com/office/drawing/2014/main" xmlns="" id="{B037A120-F0C7-4DA4-84DA-E213DA381531}"/>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252864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GLOBALIZATION, capitalism, identity</a:t>
            </a:r>
          </a:p>
        </p:txBody>
      </p:sp>
      <p:sp>
        <p:nvSpPr>
          <p:cNvPr id="3" name="Content Placeholder 2"/>
          <p:cNvSpPr>
            <a:spLocks noGrp="1"/>
          </p:cNvSpPr>
          <p:nvPr>
            <p:ph idx="1"/>
          </p:nvPr>
        </p:nvSpPr>
        <p:spPr/>
        <p:txBody>
          <a:bodyPr/>
          <a:lstStyle/>
          <a:p>
            <a:r>
              <a:rPr lang="en-GB" dirty="0"/>
              <a:t>One of the key drivers and effects of globalization has been the global movement of people</a:t>
            </a:r>
          </a:p>
          <a:p>
            <a:pPr lvl="1"/>
            <a:r>
              <a:rPr lang="en-GB" dirty="0"/>
              <a:t>Emergence of migrant underclasses</a:t>
            </a:r>
          </a:p>
          <a:p>
            <a:pPr lvl="1"/>
            <a:r>
              <a:rPr lang="en-GB" dirty="0"/>
              <a:t>Popular music reflects the new sociocultural identities that have emerged as a result of the global movement of people</a:t>
            </a:r>
          </a:p>
          <a:p>
            <a:r>
              <a:rPr lang="en-GB" dirty="0"/>
              <a:t>Identity links to power and inequality, marked by the politics of othering</a:t>
            </a:r>
          </a:p>
          <a:p>
            <a:pPr lvl="1"/>
            <a:r>
              <a:rPr lang="en-GB" dirty="0"/>
              <a:t>Where is power situated, and how is inequality experienced in the contemporary world?</a:t>
            </a:r>
          </a:p>
          <a:p>
            <a:pPr lvl="1"/>
            <a:r>
              <a:rPr lang="en-GB" dirty="0"/>
              <a:t>We can answer this Q through the lens of world popular music!</a:t>
            </a:r>
          </a:p>
          <a:p>
            <a:endParaRPr lang="en-GB" dirty="0"/>
          </a:p>
        </p:txBody>
      </p:sp>
      <p:sp>
        <p:nvSpPr>
          <p:cNvPr id="4" name="Footer Placeholder 3">
            <a:extLst>
              <a:ext uri="{FF2B5EF4-FFF2-40B4-BE49-F238E27FC236}">
                <a16:creationId xmlns:a16="http://schemas.microsoft.com/office/drawing/2014/main" xmlns="" id="{DB888D95-A378-4DEA-AC0A-291ABDA92465}"/>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78636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Globalization, capitalism, identity </a:t>
            </a:r>
          </a:p>
        </p:txBody>
      </p:sp>
      <p:sp>
        <p:nvSpPr>
          <p:cNvPr id="3" name="Content Placeholder 2"/>
          <p:cNvSpPr>
            <a:spLocks noGrp="1"/>
          </p:cNvSpPr>
          <p:nvPr>
            <p:ph idx="1"/>
          </p:nvPr>
        </p:nvSpPr>
        <p:spPr/>
        <p:txBody>
          <a:bodyPr>
            <a:normAutofit/>
          </a:bodyPr>
          <a:lstStyle/>
          <a:p>
            <a:r>
              <a:rPr lang="en-GB" dirty="0"/>
              <a:t>Hence two contexts or perspectives for study: </a:t>
            </a:r>
          </a:p>
          <a:p>
            <a:pPr lvl="1"/>
            <a:r>
              <a:rPr lang="en-GB" dirty="0"/>
              <a:t>economic perspective: capitalism and its evolution</a:t>
            </a:r>
          </a:p>
          <a:p>
            <a:pPr lvl="1"/>
            <a:r>
              <a:rPr lang="en-GB" dirty="0"/>
              <a:t>non-economic perspective: “imperialist white supremacist capitalist patriarchy” and “multi-racial white supremacist patriarchy”, used to describe the twentieth and early twenty-first-century globalized western race/gender/sexuality/capitalist hegemony</a:t>
            </a:r>
          </a:p>
          <a:p>
            <a:r>
              <a:rPr lang="en-GB" dirty="0"/>
              <a:t>World popular music provides a lens through which to understand both contexts or perspectives! </a:t>
            </a:r>
          </a:p>
        </p:txBody>
      </p:sp>
      <p:sp>
        <p:nvSpPr>
          <p:cNvPr id="4" name="Footer Placeholder 3">
            <a:extLst>
              <a:ext uri="{FF2B5EF4-FFF2-40B4-BE49-F238E27FC236}">
                <a16:creationId xmlns:a16="http://schemas.microsoft.com/office/drawing/2014/main" xmlns="" id="{E74BD27C-3B8C-4A7F-A5BD-35EF25665F1E}"/>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0737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CONTEXT SESSION</a:t>
            </a:r>
          </a:p>
        </p:txBody>
      </p:sp>
      <p:sp>
        <p:nvSpPr>
          <p:cNvPr id="5" name="Text Placeholder 4"/>
          <p:cNvSpPr>
            <a:spLocks noGrp="1"/>
          </p:cNvSpPr>
          <p:nvPr>
            <p:ph type="body" idx="1"/>
          </p:nvPr>
        </p:nvSpPr>
        <p:spPr/>
        <p:txBody>
          <a:bodyPr/>
          <a:lstStyle/>
          <a:p>
            <a:r>
              <a:rPr lang="en-GB" dirty="0"/>
              <a:t>What is Globalization?</a:t>
            </a:r>
          </a:p>
        </p:txBody>
      </p:sp>
      <p:sp>
        <p:nvSpPr>
          <p:cNvPr id="2" name="Footer Placeholder 1">
            <a:extLst>
              <a:ext uri="{FF2B5EF4-FFF2-40B4-BE49-F238E27FC236}">
                <a16:creationId xmlns:a16="http://schemas.microsoft.com/office/drawing/2014/main" xmlns="" id="{83178338-D942-47E9-8DA0-B7803C9B9D96}"/>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3262810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ded81763-6048-44d2-b0ef-ad1fb3a94be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125</TotalTime>
  <Words>1520</Words>
  <Application>Microsoft Macintosh PowerPoint</Application>
  <PresentationFormat>Widescreen</PresentationFormat>
  <Paragraphs>100</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Rockwell</vt:lpstr>
      <vt:lpstr>Damask</vt:lpstr>
      <vt:lpstr>PowerPoint Presentation</vt:lpstr>
      <vt:lpstr>Synopsis</vt:lpstr>
      <vt:lpstr>Modern globalization</vt:lpstr>
      <vt:lpstr>Modern globalization</vt:lpstr>
      <vt:lpstr>GLOBALIATION AND Capitalism</vt:lpstr>
      <vt:lpstr>Capitalism and world popular music</vt:lpstr>
      <vt:lpstr>GLOBALIZATION, capitalism, identity</vt:lpstr>
      <vt:lpstr>Globalization, capitalism, identity </vt:lpstr>
      <vt:lpstr>CONTEXT SESSION</vt:lpstr>
      <vt:lpstr>SESSION organisation &amp; synopses</vt:lpstr>
      <vt:lpstr>PowerPoint Presentation</vt:lpstr>
      <vt:lpstr>PowerPoint Presentation</vt:lpstr>
    </vt:vector>
  </TitlesOfParts>
  <Company>Liverpool John Moores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Krueger</dc:creator>
  <cp:lastModifiedBy>Janet Joyce</cp:lastModifiedBy>
  <cp:revision>40</cp:revision>
  <dcterms:created xsi:type="dcterms:W3CDTF">2017-09-28T08:24:44Z</dcterms:created>
  <dcterms:modified xsi:type="dcterms:W3CDTF">2018-03-16T15:31:19Z</dcterms:modified>
</cp:coreProperties>
</file>