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7"/>
  </p:notesMasterIdLst>
  <p:sldIdLst>
    <p:sldId id="340" r:id="rId2"/>
    <p:sldId id="289" r:id="rId3"/>
    <p:sldId id="341" r:id="rId4"/>
    <p:sldId id="342" r:id="rId5"/>
    <p:sldId id="343" r:id="rId6"/>
    <p:sldId id="344" r:id="rId7"/>
    <p:sldId id="345" r:id="rId8"/>
    <p:sldId id="346" r:id="rId9"/>
    <p:sldId id="347" r:id="rId10"/>
    <p:sldId id="348" r:id="rId11"/>
    <p:sldId id="349" r:id="rId12"/>
    <p:sldId id="358" r:id="rId13"/>
    <p:sldId id="351" r:id="rId14"/>
    <p:sldId id="352" r:id="rId15"/>
    <p:sldId id="360" r:id="rId16"/>
    <p:sldId id="359" r:id="rId17"/>
    <p:sldId id="353" r:id="rId18"/>
    <p:sldId id="354" r:id="rId19"/>
    <p:sldId id="361" r:id="rId20"/>
    <p:sldId id="355" r:id="rId21"/>
    <p:sldId id="356" r:id="rId22"/>
    <p:sldId id="362" r:id="rId23"/>
    <p:sldId id="357" r:id="rId24"/>
    <p:sldId id="363" r:id="rId25"/>
    <p:sldId id="364" r:id="rId26"/>
  </p:sldIdLst>
  <p:sldSz cx="12192000" cy="6858000"/>
  <p:notesSz cx="6808788" cy="9940925"/>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e Krueger" initials="SK" lastIdx="1" clrIdx="0">
    <p:extLst>
      <p:ext uri="{19B8F6BF-5375-455C-9EA6-DF929625EA0E}">
        <p15:presenceInfo xmlns:p15="http://schemas.microsoft.com/office/powerpoint/2012/main" userId="f732ed6f1f7f78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6962" autoAdjust="0"/>
  </p:normalViewPr>
  <p:slideViewPr>
    <p:cSldViewPr snapToGrid="0">
      <p:cViewPr varScale="1">
        <p:scale>
          <a:sx n="54" d="100"/>
          <a:sy n="54" d="100"/>
        </p:scale>
        <p:origin x="1371"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546326FE-A3F8-4F5B-9289-CB51C1EBA1BB}" type="datetimeFigureOut">
              <a:rPr lang="en-GB" smtClean="0"/>
              <a:t>27/03/2018</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F5CC0FA2-FE22-40AF-8A71-811A9D8BAFF2}" type="slidenum">
              <a:rPr lang="en-GB" smtClean="0"/>
              <a:t>‹#›</a:t>
            </a:fld>
            <a:endParaRPr lang="en-GB"/>
          </a:p>
        </p:txBody>
      </p:sp>
    </p:spTree>
    <p:extLst>
      <p:ext uri="{BB962C8B-B14F-4D97-AF65-F5344CB8AC3E}">
        <p14:creationId xmlns:p14="http://schemas.microsoft.com/office/powerpoint/2010/main" val="4162357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UgTY5zGxh5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a:t>
            </a:fld>
            <a:endParaRPr lang="en-GB"/>
          </a:p>
        </p:txBody>
      </p:sp>
    </p:spTree>
    <p:extLst>
      <p:ext uri="{BB962C8B-B14F-4D97-AF65-F5344CB8AC3E}">
        <p14:creationId xmlns:p14="http://schemas.microsoft.com/office/powerpoint/2010/main" val="1810425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Democratic concerns, coupled with resistance to globalization, can be seen in the workings of the independent music record labels, which are less tied to the corporate structures, and so also release music records from more varied musical styles and or grassroots music. The independents are also more willing to take risks, musically, politically, and financially, that the major labels are not willing to take. </a:t>
            </a:r>
          </a:p>
          <a:p>
            <a:endParaRPr lang="en-GB" dirty="0"/>
          </a:p>
          <a:p>
            <a:r>
              <a:rPr lang="en-GB" dirty="0"/>
              <a:t>As a product of economic globalization, World Music is inextricably tied up within these debates. Yet World Music has, at times, ignited pessimism about the historical, political, and economic subjugation and exploitation of the third world by powerful capitalist corporations, with dreary accusations of “appropriation” and as benefitting from western positionality. </a:t>
            </a:r>
          </a:p>
          <a:p>
            <a:endParaRPr lang="en-GB" dirty="0"/>
          </a:p>
          <a:p>
            <a:r>
              <a:rPr lang="en-GB" dirty="0"/>
              <a:t>Musical collaboration has often been scorned as musical appropriations. To ethnomusicologist Martin Stokes, pop star collaborations constitute nothing more than neo-orientalist forms of musical appropriation:</a:t>
            </a:r>
          </a:p>
          <a:p>
            <a:endParaRPr lang="en-GB" dirty="0"/>
          </a:p>
          <a:p>
            <a:r>
              <a:rPr lang="en-GB" dirty="0"/>
              <a:t>[M]ore recent, mass-mediated kinds of cosmopolitanism… involved musical encounters orchestrated by prominent rock and pop stars in the west: Peter Gabriel, Brian </a:t>
            </a:r>
            <a:r>
              <a:rPr lang="en-GB" dirty="0" err="1"/>
              <a:t>Eno</a:t>
            </a:r>
            <a:r>
              <a:rPr lang="en-GB" dirty="0"/>
              <a:t>, Robert </a:t>
            </a:r>
            <a:r>
              <a:rPr lang="en-GB" dirty="0" err="1"/>
              <a:t>Fripp</a:t>
            </a:r>
            <a:r>
              <a:rPr lang="en-GB" dirty="0"/>
              <a:t>, </a:t>
            </a:r>
            <a:r>
              <a:rPr lang="en-GB" dirty="0" err="1"/>
              <a:t>Transglobal</a:t>
            </a:r>
            <a:r>
              <a:rPr lang="en-GB" dirty="0"/>
              <a:t> Underground, Sting, Natacha Atlas and others…. Though billed as exchanges and fusions, they graft exotic sounds onto a western rock and pop musical infrastructure and as such constitute – in my mind – a musical prolongation of nineteenth century orientalism…. [T]he cultural politics of these musical “exchanges” rarely attract comment, let alone criticism. And Gabriel, </a:t>
            </a:r>
            <a:r>
              <a:rPr lang="en-GB" dirty="0" err="1"/>
              <a:t>Eno</a:t>
            </a:r>
            <a:r>
              <a:rPr lang="en-GB" dirty="0"/>
              <a:t>, </a:t>
            </a:r>
            <a:r>
              <a:rPr lang="en-GB" dirty="0" err="1"/>
              <a:t>Fripp</a:t>
            </a:r>
            <a:r>
              <a:rPr lang="en-GB" dirty="0"/>
              <a:t> et al are serious musicians, after all. Most of us are inclined to give them the benefit of the doubt, I guess. We might consider this particular kind of cosmopolitanism, then, as appropriation by musical neo-orientalists for a western market in exotica. (Stokes 2007:8).</a:t>
            </a:r>
          </a:p>
          <a:p>
            <a:endParaRPr lang="en-GB" dirty="0"/>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11</a:t>
            </a:fld>
            <a:endParaRPr lang="en-GB"/>
          </a:p>
        </p:txBody>
      </p:sp>
    </p:spTree>
    <p:extLst>
      <p:ext uri="{BB962C8B-B14F-4D97-AF65-F5344CB8AC3E}">
        <p14:creationId xmlns:p14="http://schemas.microsoft.com/office/powerpoint/2010/main" val="3140251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validity of the binary opposition between authenticity and commercialization is difficult to sustain. It would be misleading to view some music as a raw material that is simply mined by corporate interests. Indeed, ownership of musical styles is difficult to apportion. </a:t>
            </a:r>
          </a:p>
          <a:p>
            <a:endParaRPr lang="en-GB" dirty="0"/>
          </a:p>
          <a:p>
            <a:r>
              <a:rPr lang="en-GB" dirty="0"/>
              <a:t>Much popular music around the globe is the result of the musical creativity of the musicians, so “any ideas that these are innocent noble savages who are </a:t>
            </a:r>
            <a:r>
              <a:rPr lang="en-GB" dirty="0" err="1"/>
              <a:t>gonna</a:t>
            </a:r>
            <a:r>
              <a:rPr lang="en-GB" dirty="0"/>
              <a:t> be corrupted by Western influences is rubbish!” (Andy Kershaw, in Cooper, Hobson and Hobson 2013). Ian Anderson put it as follows: [quote]</a:t>
            </a:r>
          </a:p>
          <a:p>
            <a:endParaRPr lang="en-GB" dirty="0"/>
          </a:p>
          <a:p>
            <a:r>
              <a:rPr lang="en-GB" dirty="0"/>
              <a:t>How and why do such criticisms proffer that “for Gabriel, Africa is an antidote to the modern West, with its categorical and rigid distinctions between spirituality and sensuality, the body and technology, nature and culture” (Stokes 2012:113). Is that really how Peter Gabriel regards Africa? </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12</a:t>
            </a:fld>
            <a:endParaRPr lang="en-GB"/>
          </a:p>
        </p:txBody>
      </p:sp>
    </p:spTree>
    <p:extLst>
      <p:ext uri="{BB962C8B-B14F-4D97-AF65-F5344CB8AC3E}">
        <p14:creationId xmlns:p14="http://schemas.microsoft.com/office/powerpoint/2010/main" val="1098106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Lucy Durán, in her recent article titled “Our Stories, From Us, The ‘They’” (2014), put it as follows:</a:t>
            </a:r>
          </a:p>
          <a:p>
            <a:endParaRPr lang="en-GB" dirty="0"/>
          </a:p>
          <a:p>
            <a:r>
              <a:rPr lang="en-GB" dirty="0"/>
              <a:t>The world music industry has had its fair share of criticism from academics. But I baulked at the idea that “all these producers” (though unnamed) behaved and thought uniformly. I felt uncomfortable about the underlying pejorative tone of these assumptions. Did they all act like “old colonial traders”? Did they feign a “vague sympathy for the Cuban regime” in order to do business on the island? Did they really all cultivate an “image of cosmopolitanism”? Who is actually being described here? As someone who was involved in the presentation of Cuban music in the UK during the 1980s, following closely the developments of Buena Vista Social Club and other albums produced by Nick Gold, and also as someone who wears three hats—that of academic, journalist and music producer—I do not recognize either myself or my colleague Nick Gold in these descriptions…. Why were our views not elicited? I am reminded of a Malian proverb, often quoted by Mali’s iconic desert musician, Ali </a:t>
            </a:r>
            <a:r>
              <a:rPr lang="en-GB" dirty="0" err="1"/>
              <a:t>Farka</a:t>
            </a:r>
            <a:r>
              <a:rPr lang="en-GB" dirty="0"/>
              <a:t> </a:t>
            </a:r>
            <a:r>
              <a:rPr lang="en-GB" dirty="0" err="1"/>
              <a:t>Touré</a:t>
            </a:r>
            <a:r>
              <a:rPr lang="en-GB" dirty="0"/>
              <a:t>: “If you shave the head of a man, he must be present”. (</a:t>
            </a:r>
            <a:r>
              <a:rPr lang="en-GB" dirty="0" err="1"/>
              <a:t>Durán</a:t>
            </a:r>
            <a:r>
              <a:rPr lang="en-GB" dirty="0"/>
              <a:t> 2014:2014)</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Indeed, listening to many World Music artists’ voices reveals a desire toward active democratic citizenship through producing, recording, promoting, and so forth of world music. Disregarding artists’ and producers’ desires and motives for musical modernization and/or collaboration as mere “appropriations” should thus be viewed with extreme caution. Such thinking thwarts any attempt to bridge the gap between cultures constructed by over-zealous cultural relativism and post-colonialist liberalism. Musical hybridity and democracy are thereby regarded as opportunities and positive consequence of globalization.</a:t>
            </a: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13</a:t>
            </a:fld>
            <a:endParaRPr lang="en-GB"/>
          </a:p>
        </p:txBody>
      </p:sp>
    </p:spTree>
    <p:extLst>
      <p:ext uri="{BB962C8B-B14F-4D97-AF65-F5344CB8AC3E}">
        <p14:creationId xmlns:p14="http://schemas.microsoft.com/office/powerpoint/2010/main" val="2778202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more fruitful way of looking at phenomena of musical collaboration and mixing is, what </a:t>
            </a:r>
            <a:r>
              <a:rPr lang="en-GB" dirty="0" err="1"/>
              <a:t>Roshanak</a:t>
            </a:r>
            <a:r>
              <a:rPr lang="en-GB" dirty="0"/>
              <a:t> </a:t>
            </a:r>
            <a:r>
              <a:rPr lang="en-GB" dirty="0" err="1"/>
              <a:t>Kheshti</a:t>
            </a:r>
            <a:r>
              <a:rPr lang="en-GB" dirty="0"/>
              <a:t> termed, “musical incorporation” (2015) in the context of a transformed, contemporary World Music industry. </a:t>
            </a:r>
          </a:p>
          <a:p>
            <a:endParaRPr lang="en-GB" dirty="0"/>
          </a:p>
          <a:p>
            <a:r>
              <a:rPr lang="en-GB" dirty="0"/>
              <a:t>Incorporation refers to the ways in which people absorb that which they want to make their own. It conveys that the hybrid musical forms come to the listeners through noble and respectable methods, as opposed to through theft, which is typically the way that appropriation is thought of. By incorporating different sounds, musicians incorporate the cultural, historical, racial make-up of these sounds into themselves. The musical </a:t>
            </a:r>
            <a:r>
              <a:rPr lang="en-GB" dirty="0" err="1"/>
              <a:t>endeavors</a:t>
            </a:r>
            <a:r>
              <a:rPr lang="en-GB" dirty="0"/>
              <a:t> of Peter Gabriel, </a:t>
            </a:r>
            <a:r>
              <a:rPr lang="en-GB" dirty="0" err="1"/>
              <a:t>Youssou</a:t>
            </a:r>
            <a:r>
              <a:rPr lang="en-GB" dirty="0"/>
              <a:t> </a:t>
            </a:r>
            <a:r>
              <a:rPr lang="en-GB" dirty="0" err="1"/>
              <a:t>N’Dour</a:t>
            </a:r>
            <a:r>
              <a:rPr lang="en-GB" dirty="0"/>
              <a:t>, and others may thereby be understood within this transformed sense of appropriation in World Music. </a:t>
            </a:r>
          </a:p>
          <a:p>
            <a:endParaRPr lang="en-GB" dirty="0"/>
          </a:p>
          <a:p>
            <a:r>
              <a:rPr lang="en-GB" dirty="0"/>
              <a:t>World Music thus also ignites optimistic views about the exuberance of new world popular </a:t>
            </a:r>
            <a:r>
              <a:rPr lang="en-GB" dirty="0" err="1"/>
              <a:t>musics</a:t>
            </a:r>
            <a:r>
              <a:rPr lang="en-GB" dirty="0"/>
              <a:t> created and owned by musicians themselves, and about World Music consumption as a gesture of solidarity against the conglomerates.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14</a:t>
            </a:fld>
            <a:endParaRPr lang="en-GB"/>
          </a:p>
        </p:txBody>
      </p:sp>
    </p:spTree>
    <p:extLst>
      <p:ext uri="{BB962C8B-B14F-4D97-AF65-F5344CB8AC3E}">
        <p14:creationId xmlns:p14="http://schemas.microsoft.com/office/powerpoint/2010/main" val="1708115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Real World, only with great determination, or a lot of travelling, was it possible to access music by artists working outside western Europe and North America. Now, you can stroll into high street stores and find CDs of music from every continent, many of them bearing the Real World colour bar logo. There is an enormous variety of styles, moods and genres on CDs that bear this logo.” (Real World 2015)</a:t>
            </a:r>
          </a:p>
          <a:p>
            <a:endParaRPr lang="en-GB" dirty="0"/>
          </a:p>
          <a:p>
            <a:r>
              <a:rPr lang="en-GB" b="1" dirty="0"/>
              <a:t>Image credit: </a:t>
            </a:r>
            <a:r>
              <a:rPr lang="en-GB" b="0" dirty="0"/>
              <a:t>Homepage screenshot, Real World Records. Available at https://realworldrecords.com/, accessed 27 March 2018. </a:t>
            </a:r>
            <a:endParaRPr lang="en-GB" b="1" dirty="0"/>
          </a:p>
        </p:txBody>
      </p:sp>
      <p:sp>
        <p:nvSpPr>
          <p:cNvPr id="4" name="Slide Number Placeholder 3"/>
          <p:cNvSpPr>
            <a:spLocks noGrp="1"/>
          </p:cNvSpPr>
          <p:nvPr>
            <p:ph type="sldNum" sz="quarter" idx="10"/>
          </p:nvPr>
        </p:nvSpPr>
        <p:spPr/>
        <p:txBody>
          <a:bodyPr/>
          <a:lstStyle/>
          <a:p>
            <a:fld id="{F5CC0FA2-FE22-40AF-8A71-811A9D8BAFF2}" type="slidenum">
              <a:rPr lang="en-GB" smtClean="0"/>
              <a:t>16</a:t>
            </a:fld>
            <a:endParaRPr lang="en-GB"/>
          </a:p>
        </p:txBody>
      </p:sp>
    </p:spTree>
    <p:extLst>
      <p:ext uri="{BB962C8B-B14F-4D97-AF65-F5344CB8AC3E}">
        <p14:creationId xmlns:p14="http://schemas.microsoft.com/office/powerpoint/2010/main" val="2501997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Due to globalization, World Music has gained many followers in the western world over the last three to four decades, seeing the rising popularity of world music stars such as Buena Vista Social Club, </a:t>
            </a:r>
            <a:r>
              <a:rPr lang="en-GB" dirty="0" err="1"/>
              <a:t>Youssou</a:t>
            </a:r>
            <a:r>
              <a:rPr lang="en-GB" dirty="0"/>
              <a:t> </a:t>
            </a:r>
            <a:r>
              <a:rPr lang="en-GB" dirty="0" err="1"/>
              <a:t>N’Dour</a:t>
            </a:r>
            <a:r>
              <a:rPr lang="en-GB" dirty="0"/>
              <a:t>, and </a:t>
            </a:r>
            <a:r>
              <a:rPr lang="en-GB" dirty="0" err="1"/>
              <a:t>Mariza</a:t>
            </a:r>
            <a:r>
              <a:rPr lang="en-GB" dirty="0"/>
              <a:t>. </a:t>
            </a:r>
          </a:p>
          <a:p>
            <a:endParaRPr lang="en-GB" dirty="0"/>
          </a:p>
          <a:p>
            <a:r>
              <a:rPr lang="en-GB" dirty="0"/>
              <a:t>Thus even if the World Music industry may be regarded as a “cottage industry” within the music business with generally low record sales, World Music continues to contribute to the diversity of live and recorded music by new, non-mainstream artists.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17</a:t>
            </a:fld>
            <a:endParaRPr lang="en-GB"/>
          </a:p>
        </p:txBody>
      </p:sp>
    </p:spTree>
    <p:extLst>
      <p:ext uri="{BB962C8B-B14F-4D97-AF65-F5344CB8AC3E}">
        <p14:creationId xmlns:p14="http://schemas.microsoft.com/office/powerpoint/2010/main" val="3681688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greatest proponents of promoting democracy in World Music is Peter Gabriel. Throughout a long career of writing, performing, and producing, musical collaboration and musical heterogeneity were some of his most enduring themes. </a:t>
            </a:r>
          </a:p>
          <a:p>
            <a:endParaRPr lang="en-GB" dirty="0"/>
          </a:p>
          <a:p>
            <a:r>
              <a:rPr lang="en-GB" dirty="0"/>
              <a:t>Gabriel was one of the principal organizers of the WOMAD foundation (World of Music, Art and Dance) and associated festival events (the first festival was held in 1982), the goal of which was the bringing together of musicians from all over the globe. </a:t>
            </a:r>
          </a:p>
          <a:p>
            <a:endParaRPr lang="en-GB" dirty="0"/>
          </a:p>
          <a:p>
            <a:r>
              <a:rPr lang="en-GB" dirty="0"/>
              <a:t>In the early 1980s, Gabriel created Real World Records; one of the first records released on this label was with the great qawwali singer </a:t>
            </a:r>
            <a:r>
              <a:rPr lang="en-GB" dirty="0" err="1"/>
              <a:t>Nusrath</a:t>
            </a:r>
            <a:r>
              <a:rPr lang="en-GB" dirty="0"/>
              <a:t> Fateh Ali Khan. In its thirty something years existence, the label has produced around 160 titles, many of which are the result of collaborations or fusions between musicians from different parts of the world or producers and artists from different backgrounds (Amanda Jones, interviewed in Maas and </a:t>
            </a:r>
            <a:r>
              <a:rPr lang="en-GB" dirty="0" err="1"/>
              <a:t>Zeppenfeld</a:t>
            </a:r>
            <a:r>
              <a:rPr lang="en-GB" dirty="0"/>
              <a:t> 2009). The idea behind Real World Records is collaboration on the basis that “when people are concerned with purism, they are denying the ability of a traditional artist to grow as an artist” (Michael Brook, interviewed in Maas and </a:t>
            </a:r>
            <a:r>
              <a:rPr lang="en-GB" dirty="0" err="1"/>
              <a:t>Zeppenfeld</a:t>
            </a:r>
            <a:r>
              <a:rPr lang="en-GB" dirty="0"/>
              <a:t> 2009). </a:t>
            </a:r>
          </a:p>
          <a:p>
            <a:endParaRPr lang="en-GB" dirty="0"/>
          </a:p>
          <a:p>
            <a:r>
              <a:rPr lang="en-GB" b="1" dirty="0"/>
              <a:t>Image credit: </a:t>
            </a:r>
          </a:p>
          <a:p>
            <a:r>
              <a:rPr lang="en-GB" b="0" dirty="0"/>
              <a:t>Peter Gabriel profile, BBC online, 2018. Available at https://www.bbc.co.uk/music/artists/8e66ea2b-b57b-47d9-8df0-df4630aeb8e5, accessed 27 March 2018. </a:t>
            </a:r>
          </a:p>
          <a:p>
            <a:r>
              <a:rPr lang="en-GB" b="0" dirty="0"/>
              <a:t>The Real World of Peter Gabriel. Available at https://www.proximustv.be/fr/film/853834291/the-real-world-of-peter-Gabriel, accessed 27 March 2018. </a:t>
            </a:r>
          </a:p>
          <a:p>
            <a:endParaRPr lang="en-GB" b="0" dirty="0"/>
          </a:p>
          <a:p>
            <a:endParaRPr lang="en-GB" b="1"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18</a:t>
            </a:fld>
            <a:endParaRPr lang="en-GB"/>
          </a:p>
        </p:txBody>
      </p:sp>
    </p:spTree>
    <p:extLst>
      <p:ext uri="{BB962C8B-B14F-4D97-AF65-F5344CB8AC3E}">
        <p14:creationId xmlns:p14="http://schemas.microsoft.com/office/powerpoint/2010/main" val="651024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Audio-visual study: </a:t>
            </a:r>
            <a:r>
              <a:rPr lang="en-GB" b="0" i="1" dirty="0"/>
              <a:t>The Real World of Peter Gabriel </a:t>
            </a:r>
            <a:r>
              <a:rPr lang="en-GB" b="0" i="0" dirty="0"/>
              <a:t>(2008)</a:t>
            </a:r>
          </a:p>
          <a:p>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film was inspired by the 20th Anniversary of Real World Records and the release of last years long gestating collaborative album ‘Big Blue Ball’. This record was a result of some of the legendary ‘Real World Recording Weeks’ which took place in the 1990’s, where musicians from all over the world would get together and make music. The film gives an insight on the extraordinary atmosphere in which these sessions were held and also on the philosophy of Real World on the process of recording with producers and artists that come from different cultural backgrounds. Peter Gabriel himself got personal insights on the social and political conditions and problems in many countries by working with musicians from all around the world. In consequence he initiated political initiatives for Human Rights, like ‘Witness’ and ‘The Elders’. The filmmakers spent time at Real World going through the archives, filming interviews with key staff, including Peter Gabriel himself and also watching a recording session as it took place – ‘Syriana’ – a forthcoming project on Real World Records. Available at </a:t>
            </a:r>
            <a:r>
              <a:rPr lang="en-GB" sz="1200" u="sng" kern="1200" dirty="0">
                <a:solidFill>
                  <a:schemeClr val="tx1"/>
                </a:solidFill>
                <a:effectLst/>
                <a:latin typeface="+mn-lt"/>
                <a:ea typeface="+mn-ea"/>
                <a:cs typeface="+mn-cs"/>
                <a:hlinkClick r:id="rId3"/>
              </a:rPr>
              <a:t>https://www.youtube.com/watch?v=UgTY5zGxh5A</a:t>
            </a:r>
            <a:r>
              <a:rPr lang="en-GB" sz="1200" kern="1200" dirty="0">
                <a:solidFill>
                  <a:schemeClr val="tx1"/>
                </a:solidFill>
                <a:effectLst/>
                <a:latin typeface="+mn-lt"/>
                <a:ea typeface="+mn-ea"/>
                <a:cs typeface="+mn-cs"/>
              </a:rPr>
              <a:t>. </a:t>
            </a:r>
          </a:p>
          <a:p>
            <a:endParaRPr lang="en-GB" b="1" dirty="0"/>
          </a:p>
        </p:txBody>
      </p:sp>
      <p:sp>
        <p:nvSpPr>
          <p:cNvPr id="4" name="Slide Number Placeholder 3"/>
          <p:cNvSpPr>
            <a:spLocks noGrp="1"/>
          </p:cNvSpPr>
          <p:nvPr>
            <p:ph type="sldNum" sz="quarter" idx="10"/>
          </p:nvPr>
        </p:nvSpPr>
        <p:spPr/>
        <p:txBody>
          <a:bodyPr/>
          <a:lstStyle/>
          <a:p>
            <a:fld id="{F5CC0FA2-FE22-40AF-8A71-811A9D8BAFF2}" type="slidenum">
              <a:rPr lang="en-GB" smtClean="0"/>
              <a:t>19</a:t>
            </a:fld>
            <a:endParaRPr lang="en-GB"/>
          </a:p>
        </p:txBody>
      </p:sp>
    </p:spTree>
    <p:extLst>
      <p:ext uri="{BB962C8B-B14F-4D97-AF65-F5344CB8AC3E}">
        <p14:creationId xmlns:p14="http://schemas.microsoft.com/office/powerpoint/2010/main" val="822696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2008, the Big Blue Ball album was released, which is the product of many years of collaboration between artists and producers from different parts of the world. The album grew out of so-called recording weeks in 1991, 1992, and 1995 when Gabriel invited musicians playing at the WOMAD festival to meet, jam, swap musical ideas, play, and consolidate musical material. </a:t>
            </a:r>
          </a:p>
          <a:p>
            <a:endParaRPr lang="en-GB" dirty="0"/>
          </a:p>
          <a:p>
            <a:r>
              <a:rPr lang="en-GB" dirty="0"/>
              <a:t>The resultant Big Blue Ball album represents one of the greatest examples of musical hybridization and cultural cross-fertilization to date. Its release was accompanied by a visual art exhibition around its theme, at the </a:t>
            </a:r>
            <a:r>
              <a:rPr lang="en-GB" dirty="0" err="1"/>
              <a:t>center</a:t>
            </a:r>
            <a:r>
              <a:rPr lang="en-GB" dirty="0"/>
              <a:t> of which was a three-dimensional ball mapped out by white boards featuring video messages from places around the world, which sought to transform the large </a:t>
            </a:r>
            <a:r>
              <a:rPr lang="en-GB" dirty="0" err="1"/>
              <a:t>flatscreens</a:t>
            </a:r>
            <a:r>
              <a:rPr lang="en-GB" dirty="0"/>
              <a:t> into futuristic paintings. To Peter Gabriel, [quote]</a:t>
            </a:r>
          </a:p>
          <a:p>
            <a:endParaRPr lang="en-GB" dirty="0"/>
          </a:p>
          <a:p>
            <a:r>
              <a:rPr lang="en-GB" b="1" dirty="0"/>
              <a:t>Image credit: </a:t>
            </a:r>
            <a:r>
              <a:rPr lang="en-GB" b="0" dirty="0"/>
              <a:t>Cover, </a:t>
            </a:r>
            <a:r>
              <a:rPr lang="en-GB" b="0" i="1" dirty="0"/>
              <a:t>Big Blue Ball</a:t>
            </a:r>
            <a:r>
              <a:rPr lang="en-GB" b="0" dirty="0"/>
              <a:t>. Reproduced in the book with permission (see credits page 239), and reused here for educational use. </a:t>
            </a:r>
            <a:endParaRPr lang="en-GB" b="1"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20</a:t>
            </a:fld>
            <a:endParaRPr lang="en-GB"/>
          </a:p>
        </p:txBody>
      </p:sp>
    </p:spTree>
    <p:extLst>
      <p:ext uri="{BB962C8B-B14F-4D97-AF65-F5344CB8AC3E}">
        <p14:creationId xmlns:p14="http://schemas.microsoft.com/office/powerpoint/2010/main" val="3729230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Gabriel’s</a:t>
            </a:r>
            <a:r>
              <a:rPr lang="en-US" sz="1200" kern="1200" dirty="0">
                <a:solidFill>
                  <a:schemeClr val="tx1"/>
                </a:solidFill>
                <a:effectLst/>
                <a:latin typeface="+mn-lt"/>
                <a:ea typeface="+mn-ea"/>
                <a:cs typeface="+mn-cs"/>
              </a:rPr>
              <a:t> recording approach is shared across many of his albums, for instance the exact same “status” is afforded to Gabriel’s session guitarist, the English-born David Rhodes in terms of the recording mix. His Real World Recording Studio in Bath, which he founded around 1986, also evoke democracy.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Studio was built around performance to make people feel comfortable, so there is no artificial separation between recording space and control room to break down the division between them and us. Gabriel continues to explain that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tell how civilized a person is by where they put the boundary between them and us and, the idea being, the more people you could include in the us-bracket, the better things will likely to be…. It’s very easy for us to think of others as them, and as soon as you start that division you have enshrined a problem. (Peter Gabriel, interviewed in Maas and </a:t>
            </a:r>
            <a:r>
              <a:rPr lang="en-US" sz="1200" kern="1200" dirty="0" err="1">
                <a:solidFill>
                  <a:schemeClr val="tx1"/>
                </a:solidFill>
                <a:effectLst/>
                <a:latin typeface="+mn-lt"/>
                <a:ea typeface="+mn-ea"/>
                <a:cs typeface="+mn-cs"/>
              </a:rPr>
              <a:t>Zeppenfeld</a:t>
            </a:r>
            <a:r>
              <a:rPr lang="en-US" sz="1200" kern="1200" dirty="0">
                <a:solidFill>
                  <a:schemeClr val="tx1"/>
                </a:solidFill>
                <a:effectLst/>
                <a:latin typeface="+mn-lt"/>
                <a:ea typeface="+mn-ea"/>
                <a:cs typeface="+mn-cs"/>
              </a:rPr>
              <a:t> 2009). </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Peter Gabriel’s Real World company promotes artists from different cultures to the Western buying populace ethically, with an emphasis on human rights, fair pay, and an encouragement of cross-pollination between different musical cultures (White 2012:200).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Image credit: </a:t>
            </a:r>
            <a:r>
              <a:rPr lang="en-US" sz="1200" b="0" kern="1200" dirty="0">
                <a:solidFill>
                  <a:schemeClr val="tx1"/>
                </a:solidFill>
                <a:effectLst/>
                <a:latin typeface="+mn-lt"/>
                <a:ea typeface="+mn-ea"/>
                <a:cs typeface="+mn-cs"/>
              </a:rPr>
              <a:t>The Big Room, Real World Records. Available at http://realworldstudios.com/studios/big-room/, accessed 27 March 2018.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website states:</a:t>
            </a:r>
          </a:p>
          <a:p>
            <a:endParaRPr lang="en-US"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One of the most awe-inspiring writing, recording and mixing spaces in the world, the Big Room is a musician’s paradise, packed with technology, old and new. Aesthetically, it’s also a far cry from the windowless box of the average studio, as glancing up from the 72-channel Solid State Logic 9000K console gives an intoxicating view of the millpond through the giant windows, complete with ducks, swans and – if you’re lucky – kingfishers. The original, </a:t>
            </a:r>
            <a:r>
              <a:rPr lang="en-GB" sz="1200" b="0" kern="1200" dirty="0" err="1">
                <a:solidFill>
                  <a:schemeClr val="tx1"/>
                </a:solidFill>
                <a:effectLst/>
                <a:latin typeface="+mn-lt"/>
                <a:ea typeface="+mn-ea"/>
                <a:cs typeface="+mn-cs"/>
              </a:rPr>
              <a:t>groundbreaking</a:t>
            </a:r>
            <a:r>
              <a:rPr lang="en-GB" sz="1200" b="0" kern="1200" dirty="0">
                <a:solidFill>
                  <a:schemeClr val="tx1"/>
                </a:solidFill>
                <a:effectLst/>
                <a:latin typeface="+mn-lt"/>
                <a:ea typeface="+mn-ea"/>
                <a:cs typeface="+mn-cs"/>
              </a:rPr>
              <a:t> idea behind the Big Room was to bring musicians and engineers together in the same space, ‘dissolving’ the control room, and that’s still how it’s often employed. When a greater degree of separation is required, though, there are 13 acoustic screens and two isolation booths available, as well as the option of joint-booking the Wood Room, for a more conventional divided control/live room setup.</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21</a:t>
            </a:fld>
            <a:endParaRPr lang="en-GB"/>
          </a:p>
        </p:txBody>
      </p:sp>
    </p:spTree>
    <p:extLst>
      <p:ext uri="{BB962C8B-B14F-4D97-AF65-F5344CB8AC3E}">
        <p14:creationId xmlns:p14="http://schemas.microsoft.com/office/powerpoint/2010/main" val="1097444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a:t>
            </a:fld>
            <a:endParaRPr lang="en-GB"/>
          </a:p>
        </p:txBody>
      </p:sp>
    </p:spTree>
    <p:extLst>
      <p:ext uri="{BB962C8B-B14F-4D97-AF65-F5344CB8AC3E}">
        <p14:creationId xmlns:p14="http://schemas.microsoft.com/office/powerpoint/2010/main" val="3208976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 credit: </a:t>
            </a:r>
            <a:r>
              <a:rPr lang="en-GB" b="0" dirty="0"/>
              <a:t>Homepage screenshot, Witness organisation. Available at https://witness.org/, accessed 27 March 2018. </a:t>
            </a:r>
          </a:p>
          <a:p>
            <a:endParaRPr lang="en-GB" b="0" dirty="0"/>
          </a:p>
          <a:p>
            <a:endParaRPr lang="en-GB" b="1" dirty="0"/>
          </a:p>
        </p:txBody>
      </p:sp>
      <p:sp>
        <p:nvSpPr>
          <p:cNvPr id="4" name="Slide Number Placeholder 3"/>
          <p:cNvSpPr>
            <a:spLocks noGrp="1"/>
          </p:cNvSpPr>
          <p:nvPr>
            <p:ph type="sldNum" sz="quarter" idx="10"/>
          </p:nvPr>
        </p:nvSpPr>
        <p:spPr/>
        <p:txBody>
          <a:bodyPr/>
          <a:lstStyle/>
          <a:p>
            <a:fld id="{F5CC0FA2-FE22-40AF-8A71-811A9D8BAFF2}" type="slidenum">
              <a:rPr lang="en-GB" smtClean="0"/>
              <a:t>22</a:t>
            </a:fld>
            <a:endParaRPr lang="en-GB"/>
          </a:p>
        </p:txBody>
      </p:sp>
    </p:spTree>
    <p:extLst>
      <p:ext uri="{BB962C8B-B14F-4D97-AF65-F5344CB8AC3E}">
        <p14:creationId xmlns:p14="http://schemas.microsoft.com/office/powerpoint/2010/main" val="617871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Peter Gabriel talking about Witness. </a:t>
            </a:r>
          </a:p>
        </p:txBody>
      </p:sp>
      <p:sp>
        <p:nvSpPr>
          <p:cNvPr id="4" name="Slide Number Placeholder 3"/>
          <p:cNvSpPr>
            <a:spLocks noGrp="1"/>
          </p:cNvSpPr>
          <p:nvPr>
            <p:ph type="sldNum" sz="quarter" idx="10"/>
          </p:nvPr>
        </p:nvSpPr>
        <p:spPr/>
        <p:txBody>
          <a:bodyPr/>
          <a:lstStyle/>
          <a:p>
            <a:fld id="{A2D6C889-977F-4C4C-B736-6C5D4FB32592}" type="slidenum">
              <a:rPr lang="en-GB" smtClean="0"/>
              <a:t>23</a:t>
            </a:fld>
            <a:endParaRPr lang="en-GB"/>
          </a:p>
        </p:txBody>
      </p:sp>
    </p:spTree>
    <p:extLst>
      <p:ext uri="{BB962C8B-B14F-4D97-AF65-F5344CB8AC3E}">
        <p14:creationId xmlns:p14="http://schemas.microsoft.com/office/powerpoint/2010/main" val="480624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embracing globalization, Peter Gabriel is also critically aware of the absence of global governance for a global civil society and thus conceived (together with Richard Branson) the idea of The Elders. They proposed their idea to Nelson Mandela, who brought together The Elders in 2007 to form “an independent group of global leaders who work together for peace and human rights” (The Elders 2014).</a:t>
            </a:r>
          </a:p>
          <a:p>
            <a:endParaRPr lang="en-GB" dirty="0"/>
          </a:p>
          <a:p>
            <a:r>
              <a:rPr lang="en-GB" b="1" dirty="0"/>
              <a:t>Image credit: </a:t>
            </a:r>
            <a:r>
              <a:rPr lang="en-GB" b="0" dirty="0"/>
              <a:t>Screenshot of homepage, The Elders. Available at https://www.theelders.org/, accessed 27 March 2018. </a:t>
            </a:r>
          </a:p>
          <a:p>
            <a:endParaRPr lang="en-GB" b="0" dirty="0"/>
          </a:p>
          <a:p>
            <a:r>
              <a:rPr lang="en-GB" b="1" dirty="0"/>
              <a:t>Audio-visual study [embedded YouTube video]</a:t>
            </a:r>
            <a:r>
              <a:rPr lang="en-GB" b="0" dirty="0"/>
              <a:t>: Richard Branson and Peter Gabriel share their thoughts on the founding of The Elders. 2008. Available at https://www.theelders.org/article/richard-branson-and-peter-gabriel-share-their-thoughts-founding-elders, accessed 27 March 2018. </a:t>
            </a:r>
          </a:p>
          <a:p>
            <a:endParaRPr lang="en-GB" b="0" dirty="0"/>
          </a:p>
          <a:p>
            <a:r>
              <a:rPr lang="en-GB" b="1" dirty="0"/>
              <a:t>Further website information (see https://www.theelders.org/about)</a:t>
            </a:r>
            <a:r>
              <a:rPr lang="en-GB" b="0" dirty="0"/>
              <a:t>:  </a:t>
            </a:r>
          </a:p>
          <a:p>
            <a:r>
              <a:rPr lang="en-GB" dirty="0"/>
              <a:t>The Elders are an independent group of global leaders working together for peace and human rights. </a:t>
            </a:r>
          </a:p>
          <a:p>
            <a:r>
              <a:rPr lang="en-GB" dirty="0"/>
              <a:t>The Elders represent an independent voice, not bound by the interests of any nation, government or institution.</a:t>
            </a:r>
          </a:p>
          <a:p>
            <a:r>
              <a:rPr lang="en-GB" dirty="0"/>
              <a:t>We are committed to promoting the shared interests of humanity, and the universal human rights we all share.</a:t>
            </a:r>
          </a:p>
          <a:p>
            <a:r>
              <a:rPr lang="en-GB" dirty="0"/>
              <a:t>We believe that in any conflict, it is important to listen to everyone - no matter how unpalatable or unpopular this may be.</a:t>
            </a:r>
          </a:p>
          <a:p>
            <a:r>
              <a:rPr lang="en-GB" dirty="0"/>
              <a:t>We aim to act boldly, speaking difficult truths and tackling taboos.</a:t>
            </a:r>
          </a:p>
          <a:p>
            <a:r>
              <a:rPr lang="en-GB" dirty="0"/>
              <a:t>We don’t claim to have all the answers, and stress that every individual can make a difference and create positive change in their society. </a:t>
            </a:r>
          </a:p>
          <a:p>
            <a:endParaRPr lang="en-GB"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24</a:t>
            </a:fld>
            <a:endParaRPr lang="en-GB"/>
          </a:p>
        </p:txBody>
      </p:sp>
    </p:spTree>
    <p:extLst>
      <p:ext uri="{BB962C8B-B14F-4D97-AF65-F5344CB8AC3E}">
        <p14:creationId xmlns:p14="http://schemas.microsoft.com/office/powerpoint/2010/main" val="191045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Economic globalization has shaped a popular culture that extols celebrity and success, and that promotes and celebrates values of the public self and possessive individualism. It has thoroughly undermined the egalitarianism that underpinned the welfare state, with painful consequences for socially vulnerable groups, including women, ethnic minorities, the young and old, the disabled, and so forth. Capitalism, instead of suffering retreat, is strong and global, while political advantage has shifted away from desires to reduce inequalities of wealth and power. </a:t>
            </a:r>
          </a:p>
          <a:p>
            <a:endParaRPr lang="en-GB" dirty="0"/>
          </a:p>
          <a:p>
            <a:r>
              <a:rPr lang="en-GB" dirty="0"/>
              <a:t>Given that the neoliberal project is truly hegemonic on a global scale, the legitimacy of globalization and global hegemonic capitalism has thus been called into question routinely.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Sociologist Colin Crouch (2004) describes the current period as “post-democracy”, a new historical point in the parabola of economic globalization, marked by the strengthening of the global firm—large corporations that have outgrown the governance capacity of individual nation states—with its political importance, and the decline of the working class, both numerically and increasingly disorganized and marginalized within that life, and the growth of a powerful political class of political advisers and business lobbyists. State provisions for ordinary people’s lives have become increasingly insignificant.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countries have undergone complete commercialization of public services, including education, health, and other parts of the welfare state. Satisfaction with the conditions of liberal democracy has produced complacency with the rise of post-democracy. Global capitalism thereby leads to apathy, lack of affect, and depoliticized attitudes among young people around the world, who are “quite simply, ‘cool’ about the state of the world and how broken it seemed” (</a:t>
            </a:r>
            <a:r>
              <a:rPr lang="en-US" sz="1200" kern="1200" dirty="0" err="1">
                <a:solidFill>
                  <a:schemeClr val="tx1"/>
                </a:solidFill>
                <a:effectLst/>
                <a:latin typeface="+mn-lt"/>
                <a:ea typeface="+mn-ea"/>
                <a:cs typeface="+mn-cs"/>
              </a:rPr>
              <a:t>Cazdyn</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Szeman</a:t>
            </a:r>
            <a:r>
              <a:rPr lang="en-US" sz="1200" kern="1200" dirty="0">
                <a:solidFill>
                  <a:schemeClr val="tx1"/>
                </a:solidFill>
                <a:effectLst/>
                <a:latin typeface="+mn-lt"/>
                <a:ea typeface="+mn-ea"/>
                <a:cs typeface="+mn-cs"/>
              </a:rPr>
              <a:t> 2011:162).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 while there has been political contestation to globalization, including feminist, gay, and anti-racist campaigns, critical opposition to capitalism has been somewhat marginalized in neoliberal times. Thus, campaigning social movements of peace, equality, feminism, ecology, and so forth as sources of resistance to neoliberalism are crucial for a twenty-first century democracy.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10"/>
          </p:nvPr>
        </p:nvSpPr>
        <p:spPr/>
        <p:txBody>
          <a:bodyPr/>
          <a:lstStyle/>
          <a:p>
            <a:fld id="{A2D6C889-977F-4C4C-B736-6C5D4FB32592}" type="slidenum">
              <a:rPr lang="en-GB" smtClean="0"/>
              <a:t>3</a:t>
            </a:fld>
            <a:endParaRPr lang="en-GB"/>
          </a:p>
        </p:txBody>
      </p:sp>
    </p:spTree>
    <p:extLst>
      <p:ext uri="{BB962C8B-B14F-4D97-AF65-F5344CB8AC3E}">
        <p14:creationId xmlns:p14="http://schemas.microsoft.com/office/powerpoint/2010/main" val="185019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Democracy and citizenship within the age of </a:t>
            </a:r>
            <a:r>
              <a:rPr lang="en-GB" dirty="0" err="1"/>
              <a:t>postdemocracy</a:t>
            </a:r>
            <a:r>
              <a:rPr lang="en-GB" dirty="0"/>
              <a:t> is the concern of the final three sessions, illustrating how this activism is mobilized through and manifested in different world popular music practices. This session is particularly interested in Peter Gabriel’s active citizenship. </a:t>
            </a:r>
          </a:p>
        </p:txBody>
      </p:sp>
      <p:sp>
        <p:nvSpPr>
          <p:cNvPr id="4" name="Slide Number Placeholder 3"/>
          <p:cNvSpPr>
            <a:spLocks noGrp="1"/>
          </p:cNvSpPr>
          <p:nvPr>
            <p:ph type="sldNum" sz="quarter" idx="10"/>
          </p:nvPr>
        </p:nvSpPr>
        <p:spPr/>
        <p:txBody>
          <a:bodyPr/>
          <a:lstStyle/>
          <a:p>
            <a:fld id="{F5CC0FA2-FE22-40AF-8A71-811A9D8BAFF2}" type="slidenum">
              <a:rPr lang="en-GB" smtClean="0"/>
              <a:t>4</a:t>
            </a:fld>
            <a:endParaRPr lang="en-GB"/>
          </a:p>
        </p:txBody>
      </p:sp>
    </p:spTree>
    <p:extLst>
      <p:ext uri="{BB962C8B-B14F-4D97-AF65-F5344CB8AC3E}">
        <p14:creationId xmlns:p14="http://schemas.microsoft.com/office/powerpoint/2010/main" val="1452324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quality and character of social, democratic citizenship was historically linked to the welfare state during the mid-twentieth century. Social citizenship stood at the opposite end of market competition and profit, and the inequalities of the capitalist component of society. </a:t>
            </a:r>
          </a:p>
          <a:p>
            <a:endParaRPr lang="en-GB" dirty="0"/>
          </a:p>
          <a:p>
            <a:r>
              <a:rPr lang="en-GB" dirty="0"/>
              <a:t>Today, in </a:t>
            </a:r>
            <a:r>
              <a:rPr lang="en-GB" dirty="0" err="1"/>
              <a:t>postdemocracy</a:t>
            </a:r>
            <a:r>
              <a:rPr lang="en-GB" dirty="0"/>
              <a:t>, social citizenship is seriously challenged as the maximization of markets, private ownership, and big business’ ability to interfere with government stand in stark conflict with other (social) human goals. Since the arrival of neoliberal hegemony, the democratic rights of citizenship have been lost. </a:t>
            </a:r>
          </a:p>
          <a:p>
            <a:endParaRPr lang="en-GB" dirty="0"/>
          </a:p>
          <a:p>
            <a:r>
              <a:rPr lang="en-GB" dirty="0"/>
              <a:t>Yet a more optimistic stance is possible, which recognizes two concepts of the active democratic citizen today: positive citizenship, marked by collective identities and their expression of shared interests; and negative citizenship, marked by protectionist activism against others, especially the state. </a:t>
            </a:r>
          </a:p>
          <a:p>
            <a:endParaRPr lang="en-GB" dirty="0"/>
          </a:p>
          <a:p>
            <a:r>
              <a:rPr lang="en-GB" dirty="0"/>
              <a:t>While it is impossible to see any major reversal of capitalist practices in the music industry and, with it, the growing (political) power of the global firm, actions to try to shift away from the inexorable drift toward </a:t>
            </a:r>
            <a:r>
              <a:rPr lang="en-GB" dirty="0" err="1"/>
              <a:t>postdemocracy</a:t>
            </a:r>
            <a:r>
              <a:rPr lang="en-GB" dirty="0"/>
              <a:t> in all spheres of life are possible, including policies and actions available to concerned citizens themselves. </a:t>
            </a:r>
          </a:p>
        </p:txBody>
      </p:sp>
      <p:sp>
        <p:nvSpPr>
          <p:cNvPr id="4" name="Slide Number Placeholder 3"/>
          <p:cNvSpPr>
            <a:spLocks noGrp="1"/>
          </p:cNvSpPr>
          <p:nvPr>
            <p:ph type="sldNum" sz="quarter" idx="10"/>
          </p:nvPr>
        </p:nvSpPr>
        <p:spPr/>
        <p:txBody>
          <a:bodyPr/>
          <a:lstStyle/>
          <a:p>
            <a:fld id="{A2D6C889-977F-4C4C-B736-6C5D4FB32592}" type="slidenum">
              <a:rPr lang="en-GB" smtClean="0"/>
              <a:t>5</a:t>
            </a:fld>
            <a:endParaRPr lang="en-GB"/>
          </a:p>
        </p:txBody>
      </p:sp>
    </p:spTree>
    <p:extLst>
      <p:ext uri="{BB962C8B-B14F-4D97-AF65-F5344CB8AC3E}">
        <p14:creationId xmlns:p14="http://schemas.microsoft.com/office/powerpoint/2010/main" val="3514339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Critical disquisition to </a:t>
            </a:r>
            <a:r>
              <a:rPr lang="en-GB" dirty="0" err="1"/>
              <a:t>postdemocracy</a:t>
            </a:r>
            <a:r>
              <a:rPr lang="en-GB" dirty="0"/>
              <a:t> </a:t>
            </a:r>
            <a:r>
              <a:rPr lang="en-GB" dirty="0" err="1"/>
              <a:t>centers</a:t>
            </a:r>
            <a:r>
              <a:rPr lang="en-GB" dirty="0"/>
              <a:t> around the counterproject to the hierarchical world of cultural domination. </a:t>
            </a:r>
          </a:p>
          <a:p>
            <a:endParaRPr lang="en-GB" dirty="0"/>
          </a:p>
          <a:p>
            <a:r>
              <a:rPr lang="en-GB" dirty="0"/>
              <a:t>Active democratic citizenship seeks to address the “big issues” of politics and allows to hold more optimistic views in </a:t>
            </a:r>
            <a:r>
              <a:rPr lang="en-GB" dirty="0" err="1"/>
              <a:t>favor</a:t>
            </a:r>
            <a:r>
              <a:rPr lang="en-GB" dirty="0"/>
              <a:t> of what a globalized world can potentially offer. Active citizenship and, with it, alternative and oppositional thinking, seeks to overcome the impasse of neoliberal culture and policy. Active citizens critical of cool-capitalist culture engage with lifeworld issues often aesthetically and emotionally, which, in the realm of culture, is felt and expressed passionately and experienced as especially meaningful. </a:t>
            </a:r>
          </a:p>
          <a:p>
            <a:endParaRPr lang="en-GB" dirty="0"/>
          </a:p>
          <a:p>
            <a:r>
              <a:rPr lang="en-GB" dirty="0"/>
              <a:t>Robin James talks about “a social justice strategy” (2015:172) that requires most and foremost consciousness-raising and the recognition that the background conditions for multi-racial white supremacist patriarchy continue to support the vitality of only certain kinds of life. </a:t>
            </a:r>
          </a:p>
        </p:txBody>
      </p:sp>
      <p:sp>
        <p:nvSpPr>
          <p:cNvPr id="4" name="Slide Number Placeholder 3"/>
          <p:cNvSpPr>
            <a:spLocks noGrp="1"/>
          </p:cNvSpPr>
          <p:nvPr>
            <p:ph type="sldNum" sz="quarter" idx="10"/>
          </p:nvPr>
        </p:nvSpPr>
        <p:spPr/>
        <p:txBody>
          <a:bodyPr/>
          <a:lstStyle/>
          <a:p>
            <a:fld id="{A2D6C889-977F-4C4C-B736-6C5D4FB32592}" type="slidenum">
              <a:rPr lang="en-GB" smtClean="0"/>
              <a:t>6</a:t>
            </a:fld>
            <a:endParaRPr lang="en-GB"/>
          </a:p>
        </p:txBody>
      </p:sp>
    </p:spTree>
    <p:extLst>
      <p:ext uri="{BB962C8B-B14F-4D97-AF65-F5344CB8AC3E}">
        <p14:creationId xmlns:p14="http://schemas.microsoft.com/office/powerpoint/2010/main" val="3656554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Popular musicians and artists have long recognized that music can function as a catalyst for social change, a means for political communication, and expression of democratic citizenship. For instance</a:t>
            </a:r>
          </a:p>
          <a:p>
            <a:endParaRPr lang="en-GB" dirty="0"/>
          </a:p>
          <a:p>
            <a:pPr marL="171450" indent="-171450">
              <a:buFont typeface="Arial" panose="020B0604020202020204" pitchFamily="34" charset="0"/>
              <a:buChar char="•"/>
            </a:pPr>
            <a:r>
              <a:rPr lang="en-GB" dirty="0"/>
              <a:t>rock artists like Paul McCartney and Brian May have fought animal rights by condemning proposals to bring back fox hunting in the UK (Lester 2015)</a:t>
            </a:r>
          </a:p>
          <a:p>
            <a:pPr marL="171450" indent="-171450">
              <a:buFont typeface="Arial" panose="020B0604020202020204" pitchFamily="34" charset="0"/>
              <a:buChar char="•"/>
            </a:pPr>
            <a:r>
              <a:rPr lang="en-GB" dirty="0"/>
              <a:t>Bono and his (American Express) consumer/corporate-invested RED Campaign has provided funds to combat AIDS in Africa </a:t>
            </a:r>
          </a:p>
          <a:p>
            <a:pPr marL="171450" indent="-171450">
              <a:buFont typeface="Arial" panose="020B0604020202020204" pitchFamily="34" charset="0"/>
              <a:buChar char="•"/>
            </a:pPr>
            <a:r>
              <a:rPr lang="en-GB" dirty="0"/>
              <a:t>the charity single “Do They Know It’s Christmas” (1984) and subsequent Live Aid Concert at Wembley Stadium in 1985, organized by Bob Geldof and Midge </a:t>
            </a:r>
            <a:r>
              <a:rPr lang="en-GB" dirty="0" err="1"/>
              <a:t>Ure</a:t>
            </a:r>
            <a:r>
              <a:rPr lang="en-GB" dirty="0"/>
              <a:t>, raised awareness about and funds for the famine in Ethiopia</a:t>
            </a:r>
          </a:p>
          <a:p>
            <a:pPr marL="171450" indent="-171450">
              <a:buFont typeface="Arial" panose="020B0604020202020204" pitchFamily="34" charset="0"/>
              <a:buChar char="•"/>
            </a:pPr>
            <a:r>
              <a:rPr lang="en-GB" dirty="0"/>
              <a:t>posthumous celebrity activism in tribute of Freddie Mercury by fellow band members, including The Freddie Mercury Tribute Concert for AIDS Awareness in 1992 with support from the likes of David Bowie, Liza Minnelli, Annie Lennox, George Michael, Elton John and others, the resultant EP “Five Live” (1993) and DVD of the Tribute Concert (2002), and the 1996 exhibition of photographs of Mercury in the Royal Albert Hall in London, Japan, and other European cities, all in support of the charitable work of the Mercury Phoenix Trust, has provided significant funds to NGOs worldwide to help try and eradicate HIV/AIDS (Bennett 2017)</a:t>
            </a:r>
          </a:p>
          <a:p>
            <a:pPr marL="171450" indent="-171450">
              <a:buFont typeface="Arial" panose="020B0604020202020204" pitchFamily="34" charset="0"/>
              <a:buChar char="•"/>
            </a:pPr>
            <a:r>
              <a:rPr lang="en-GB" dirty="0"/>
              <a:t>Taylor Swift has been actively engaged in extensive philanthropy, charity, and “meet-and-greets” with fans with disability.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Yet note, celebrity morality and humanitarianism has become central in celebrity brand management in the twenty-first century, raising, in some instances, questions about the hypocrisy of “selling via activism” (</a:t>
            </a:r>
            <a:r>
              <a:rPr lang="en-GB" dirty="0" err="1"/>
              <a:t>Rocavert</a:t>
            </a:r>
            <a:r>
              <a:rPr lang="en-GB" dirty="0"/>
              <a:t> 2017:14).</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Optional further reading:</a:t>
            </a:r>
          </a:p>
          <a:p>
            <a:pPr marL="0" indent="0">
              <a:buFont typeface="Arial" panose="020B0604020202020204" pitchFamily="34" charset="0"/>
              <a:buNone/>
            </a:pPr>
            <a:r>
              <a:rPr lang="en-GB" b="0" dirty="0"/>
              <a:t>Who really benefits from celebrity activism?. 2015. Available at https://www.theguardian.com/lifeandstyle/2015/jul/10/celebrity-activism-africa-live-aid, accessed 27 March 2018. </a:t>
            </a:r>
          </a:p>
        </p:txBody>
      </p:sp>
      <p:sp>
        <p:nvSpPr>
          <p:cNvPr id="4" name="Slide Number Placeholder 3"/>
          <p:cNvSpPr>
            <a:spLocks noGrp="1"/>
          </p:cNvSpPr>
          <p:nvPr>
            <p:ph type="sldNum" sz="quarter" idx="10"/>
          </p:nvPr>
        </p:nvSpPr>
        <p:spPr/>
        <p:txBody>
          <a:bodyPr/>
          <a:lstStyle/>
          <a:p>
            <a:fld id="{A2D6C889-977F-4C4C-B736-6C5D4FB32592}" type="slidenum">
              <a:rPr lang="en-GB" smtClean="0"/>
              <a:t>7</a:t>
            </a:fld>
            <a:endParaRPr lang="en-GB"/>
          </a:p>
        </p:txBody>
      </p:sp>
    </p:spTree>
    <p:extLst>
      <p:ext uri="{BB962C8B-B14F-4D97-AF65-F5344CB8AC3E}">
        <p14:creationId xmlns:p14="http://schemas.microsoft.com/office/powerpoint/2010/main" val="3332552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music celebrities have aligned themselves directly with politics and politicians:</a:t>
            </a:r>
          </a:p>
          <a:p>
            <a:pPr marL="171450" indent="-171450">
              <a:buFont typeface="Arial" panose="020B0604020202020204" pitchFamily="34" charset="0"/>
              <a:buChar char="•"/>
            </a:pPr>
            <a:r>
              <a:rPr lang="en-GB" dirty="0"/>
              <a:t>Katy Perry’s support of Democratic presidential candidate Hillary Clinton (“Roar and Stronger”), </a:t>
            </a:r>
          </a:p>
          <a:p>
            <a:pPr marL="171450" indent="-171450">
              <a:buFont typeface="Arial" panose="020B0604020202020204" pitchFamily="34" charset="0"/>
              <a:buChar char="•"/>
            </a:pPr>
            <a:r>
              <a:rPr lang="en-GB" dirty="0"/>
              <a:t>Fleetwood Mac’s backing of Bill Clinton (“Don’t Stop”), </a:t>
            </a:r>
          </a:p>
          <a:p>
            <a:pPr marL="171450" indent="-171450">
              <a:buFont typeface="Arial" panose="020B0604020202020204" pitchFamily="34" charset="0"/>
              <a:buChar char="•"/>
            </a:pPr>
            <a:r>
              <a:rPr lang="en-GB" dirty="0" err="1"/>
              <a:t>will.i.am’s</a:t>
            </a:r>
            <a:r>
              <a:rPr lang="en-GB" dirty="0"/>
              <a:t> support of Barrack Obama (“Yes We Can”) (Jamieson 2016). </a:t>
            </a:r>
          </a:p>
          <a:p>
            <a:pPr marL="171450" indent="-171450">
              <a:buFont typeface="Arial" panose="020B0604020202020204" pitchFamily="34" charset="0"/>
              <a:buChar char="•"/>
            </a:pPr>
            <a:r>
              <a:rPr lang="en-GB" dirty="0"/>
              <a:t>Kid Rock is notoriously known for his support of Republican candidates, including Mitt Romney (in 2012) and Donald Trump (in 2016), while he sells Trump merchandise on his website. Kid Rock’s political views tend toward the libertarian and are strongly anti-left, and in a 2015 interview with Rolling Stone he referred to Obama as “</a:t>
            </a:r>
            <a:r>
              <a:rPr lang="en-GB" dirty="0" err="1"/>
              <a:t>Obummer</a:t>
            </a:r>
            <a:r>
              <a:rPr lang="en-GB" dirty="0"/>
              <a:t>” (Guardian Music 2017)</a:t>
            </a:r>
          </a:p>
          <a:p>
            <a:pPr marL="171450" indent="-171450">
              <a:buFont typeface="Arial" panose="020B0604020202020204" pitchFamily="34" charset="0"/>
              <a:buChar char="•"/>
            </a:pPr>
            <a:r>
              <a:rPr lang="en-GB" dirty="0"/>
              <a:t>in June 2017 grime MCs championed Labour leader Jeremy Corbyn in the lead-up the general (snap) election in Britain through a live music event in north London that was organized by Grime4Corbyn, a grassroots campaign group to encourage electoral registration among BME youth (</a:t>
            </a:r>
            <a:r>
              <a:rPr lang="en-GB" dirty="0" err="1"/>
              <a:t>Duggins</a:t>
            </a:r>
            <a:r>
              <a:rPr lang="en-GB" dirty="0"/>
              <a:t> 2017a). The campaign group created a pro-voting registration website, featuring the track </a:t>
            </a:r>
            <a:r>
              <a:rPr lang="en-GB" dirty="0" err="1"/>
              <a:t>Corbyn</a:t>
            </a:r>
            <a:r>
              <a:rPr lang="en-GB" dirty="0"/>
              <a:t> </a:t>
            </a:r>
            <a:r>
              <a:rPr lang="en-GB" dirty="0" err="1"/>
              <a:t>Riddim</a:t>
            </a:r>
            <a:r>
              <a:rPr lang="en-GB" dirty="0"/>
              <a:t>, which sets a </a:t>
            </a:r>
            <a:r>
              <a:rPr lang="en-GB" dirty="0" err="1"/>
              <a:t>Corbyn</a:t>
            </a:r>
            <a:r>
              <a:rPr lang="en-GB" dirty="0"/>
              <a:t> speech to a bombastic instrumental (</a:t>
            </a:r>
            <a:r>
              <a:rPr lang="en-GB" dirty="0" err="1"/>
              <a:t>Duggins</a:t>
            </a:r>
            <a:r>
              <a:rPr lang="en-GB" dirty="0"/>
              <a:t> 2017b).</a:t>
            </a:r>
          </a:p>
        </p:txBody>
      </p:sp>
      <p:sp>
        <p:nvSpPr>
          <p:cNvPr id="4" name="Slide Number Placeholder 3"/>
          <p:cNvSpPr>
            <a:spLocks noGrp="1"/>
          </p:cNvSpPr>
          <p:nvPr>
            <p:ph type="sldNum" sz="quarter" idx="10"/>
          </p:nvPr>
        </p:nvSpPr>
        <p:spPr/>
        <p:txBody>
          <a:bodyPr/>
          <a:lstStyle/>
          <a:p>
            <a:fld id="{A2D6C889-977F-4C4C-B736-6C5D4FB32592}" type="slidenum">
              <a:rPr lang="en-GB" smtClean="0"/>
              <a:t>8</a:t>
            </a:fld>
            <a:endParaRPr lang="en-GB"/>
          </a:p>
        </p:txBody>
      </p:sp>
    </p:spTree>
    <p:extLst>
      <p:ext uri="{BB962C8B-B14F-4D97-AF65-F5344CB8AC3E}">
        <p14:creationId xmlns:p14="http://schemas.microsoft.com/office/powerpoint/2010/main" val="3731381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popular musicians believe in the “democratic” nature of music and their musical and extra-musical practices in their fight for particular kinds of freedom and equality. Their musical practices embody democratic processes. Music is particularly a metaphor and model for democracy in the work of activist musicians (Love 2006). Activist musicians often address fundamental problems of social justice and difference in neoliberal democracies, which have historically assimilated difference. </a:t>
            </a:r>
          </a:p>
          <a:p>
            <a:endParaRPr lang="en-GB" dirty="0"/>
          </a:p>
          <a:p>
            <a:r>
              <a:rPr lang="en-GB" dirty="0"/>
              <a:t>Democratic practices do not change power relations in society. However, active citizenship means to mobilize new social identities by recognizing</a:t>
            </a:r>
          </a:p>
          <a:p>
            <a:endParaRPr lang="en-GB" dirty="0"/>
          </a:p>
          <a:p>
            <a:r>
              <a:rPr lang="en-GB" dirty="0"/>
              <a:t>their outsider status in the political system, and to make both noisy and articulate demands for admission…. We have already seen how feminist movements have provided very recent, very major instances of this. Ecological movements provide others. This constant scope for new disruptive creativity within the demos gives egalitarian democrats their main hope for the future. (Crouch 2004:116).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9</a:t>
            </a:fld>
            <a:endParaRPr lang="en-GB"/>
          </a:p>
        </p:txBody>
      </p:sp>
    </p:spTree>
    <p:extLst>
      <p:ext uri="{BB962C8B-B14F-4D97-AF65-F5344CB8AC3E}">
        <p14:creationId xmlns:p14="http://schemas.microsoft.com/office/powerpoint/2010/main" val="3906208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2EA581-C8C8-4FA4-AE81-D922719A7C70}"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A5913D-757D-4752-84DF-2B7078F880A6}"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55F080-EC20-4381-B032-CA28B7CC383B}"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17EEC9-5678-4BD5-A579-5BCE03CA3E16}"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5AE4D2-007B-4955-B662-E5B0F05F960F}"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E97C50B-2C23-4B24-80DB-891A73881675}" type="datetime1">
              <a:rPr lang="en-US" smtClean="0"/>
              <a:t>3/27/2018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7B6E544-EC4A-4FA1-9C8D-E19E7138338F}" type="datetime1">
              <a:rPr lang="en-US" smtClean="0"/>
              <a:t>3/27/2018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349ED2-1AF5-4DA2-820C-5040E17E682F}"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B2B3B5-2362-4677-8B93-B14E779EB6D9}"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F55AE6-7690-43CE-B3B3-204258B31B3E}"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937190-D41B-4EFB-9C21-CEE507ACA4C0}"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C5FDD4-DCC3-4CD7-84F4-971B8163A99C}"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590DE6-1B5C-45E8-AA4B-0A0B2F4EA28C}" type="datetime1">
              <a:rPr lang="en-US" smtClean="0"/>
              <a:t>3/27/2018</a:t>
            </a:fld>
            <a:endParaRPr lang="en-US" dirty="0"/>
          </a:p>
        </p:txBody>
      </p:sp>
      <p:sp>
        <p:nvSpPr>
          <p:cNvPr id="8" name="Footer Placeholder 7"/>
          <p:cNvSpPr>
            <a:spLocks noGrp="1"/>
          </p:cNvSpPr>
          <p:nvPr>
            <p:ph type="ftr" sz="quarter" idx="11"/>
          </p:nvPr>
        </p:nvSpPr>
        <p:spPr/>
        <p:txBody>
          <a:bodyPr/>
          <a:lstStyle/>
          <a:p>
            <a:r>
              <a:rPr lang="en-US"/>
              <a:t>Simone Krüger Bridge © Equinox</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890A6A-0428-4667-BBBB-51C39094E202}" type="datetime1">
              <a:rPr lang="en-US" smtClean="0"/>
              <a:t>3/27/2018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430ED9-6035-4057-BB6D-60933EC1638E}" type="datetime1">
              <a:rPr lang="en-US" smtClean="0"/>
              <a:t>3/27/2018</a:t>
            </a:fld>
            <a:endParaRPr lang="en-US" dirty="0"/>
          </a:p>
        </p:txBody>
      </p:sp>
      <p:sp>
        <p:nvSpPr>
          <p:cNvPr id="3" name="Footer Placeholder 2"/>
          <p:cNvSpPr>
            <a:spLocks noGrp="1"/>
          </p:cNvSpPr>
          <p:nvPr>
            <p:ph type="ftr" sz="quarter" idx="11"/>
          </p:nvPr>
        </p:nvSpPr>
        <p:spPr/>
        <p:txBody>
          <a:bodyPr/>
          <a:lstStyle/>
          <a:p>
            <a:r>
              <a:rPr lang="en-US"/>
              <a:t>Simone Krüger Bridge © Equinox</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A0E5C4-21C2-4B0C-9C9B-3FEC5DC509E5}"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1AADC-20FF-46BE-8368-10E3DE4AD9AD}"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1ACC2EE9-797E-4A69-983A-9099F45B3058}" type="datetime1">
              <a:rPr lang="en-US" smtClean="0"/>
              <a:t>3/27/2018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Simone Krüger Bridge © Equinox</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3HT90uVIIv0" TargetMode="External"/><Relationship Id="rId5" Type="http://schemas.openxmlformats.org/officeDocument/2006/relationships/image" Target="../media/image11.jpe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2488" y="0"/>
            <a:ext cx="10289512" cy="6858000"/>
          </a:xfrm>
          <a:prstGeom prst="rect">
            <a:avLst/>
          </a:prstGeom>
        </p:spPr>
      </p:pic>
      <p:sp>
        <p:nvSpPr>
          <p:cNvPr id="4" name="Rectangle 3"/>
          <p:cNvSpPr/>
          <p:nvPr/>
        </p:nvSpPr>
        <p:spPr>
          <a:xfrm>
            <a:off x="-95250" y="-163286"/>
            <a:ext cx="2095500" cy="718457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NZ" dirty="0"/>
          </a:p>
        </p:txBody>
      </p:sp>
      <p:sp>
        <p:nvSpPr>
          <p:cNvPr id="5" name="TextBox 4"/>
          <p:cNvSpPr txBox="1"/>
          <p:nvPr/>
        </p:nvSpPr>
        <p:spPr>
          <a:xfrm rot="16200000">
            <a:off x="-2302135" y="2469803"/>
            <a:ext cx="6509270" cy="1569660"/>
          </a:xfrm>
          <a:prstGeom prst="rect">
            <a:avLst/>
          </a:prstGeom>
          <a:noFill/>
        </p:spPr>
        <p:txBody>
          <a:bodyPr wrap="square" rtlCol="0">
            <a:spAutoFit/>
          </a:bodyPr>
          <a:lstStyle/>
          <a:p>
            <a:r>
              <a:rPr lang="en-GB" sz="4000" b="1" dirty="0">
                <a:solidFill>
                  <a:schemeClr val="bg1"/>
                </a:solidFill>
                <a:effectLst>
                  <a:outerShdw blurRad="38100" dist="38100" dir="2700000" algn="tl">
                    <a:srgbClr val="000000">
                      <a:alpha val="43137"/>
                    </a:srgbClr>
                  </a:outerShdw>
                </a:effectLst>
              </a:rPr>
              <a:t>Session 10</a:t>
            </a:r>
          </a:p>
          <a:p>
            <a:r>
              <a:rPr lang="en-GB" sz="2800" b="1" dirty="0">
                <a:solidFill>
                  <a:schemeClr val="bg1"/>
                </a:solidFill>
              </a:rPr>
              <a:t>Popular Music in </a:t>
            </a:r>
            <a:r>
              <a:rPr lang="en-GB" sz="2800" b="1" dirty="0" err="1">
                <a:solidFill>
                  <a:schemeClr val="bg1"/>
                </a:solidFill>
              </a:rPr>
              <a:t>Postdemocracy</a:t>
            </a:r>
            <a:r>
              <a:rPr lang="en-GB" sz="2800" b="1" dirty="0">
                <a:solidFill>
                  <a:schemeClr val="bg1"/>
                </a:solidFill>
              </a:rPr>
              <a:t>: Citizenship and Democracy</a:t>
            </a:r>
            <a:endParaRPr lang="en-NZ" sz="2800" b="1" dirty="0">
              <a:ln w="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161134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229244" y="1162975"/>
            <a:ext cx="9733512" cy="4669653"/>
          </a:xfrm>
        </p:spPr>
        <p:txBody>
          <a:bodyPr>
            <a:normAutofit fontScale="92500"/>
          </a:bodyPr>
          <a:lstStyle/>
          <a:p>
            <a:pPr marL="0" indent="0">
              <a:buNone/>
            </a:pPr>
            <a:r>
              <a:rPr lang="en-GB" dirty="0"/>
              <a:t>Many popular musicians around the world have related their practice to the values of democracy. They believe in the democratic nature of music and their musical practices in their fight for particular kinds of freedom and equality, evident in the work of activist musicians involved in various movements. In their music, they address fundamental problems of social justice and difference in neoliberal democracies, which have historically assimilated difference and are deeply embedded in the dualistic thinking in western culture through which the other is colonized by a variety of processes. Popular music thereby engages deep, fluid energies of civil society by </a:t>
            </a:r>
            <a:r>
              <a:rPr lang="en-GB" dirty="0" err="1"/>
              <a:t>modeling</a:t>
            </a:r>
            <a:r>
              <a:rPr lang="en-GB" dirty="0"/>
              <a:t> a concrete democratic conversation that embraces humanity, justice, and equality. </a:t>
            </a:r>
          </a:p>
        </p:txBody>
      </p:sp>
      <p:sp>
        <p:nvSpPr>
          <p:cNvPr id="5" name="Footer Placeholder 4">
            <a:extLst>
              <a:ext uri="{FF2B5EF4-FFF2-40B4-BE49-F238E27FC236}">
                <a16:creationId xmlns:a16="http://schemas.microsoft.com/office/drawing/2014/main" id="{270F2EE7-99F2-4308-957B-2BE5572ECB65}"/>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071959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World Music</a:t>
            </a:r>
          </a:p>
        </p:txBody>
      </p:sp>
      <p:sp>
        <p:nvSpPr>
          <p:cNvPr id="2" name="Content Placeholder 1">
            <a:extLst>
              <a:ext uri="{FF2B5EF4-FFF2-40B4-BE49-F238E27FC236}">
                <a16:creationId xmlns:a16="http://schemas.microsoft.com/office/drawing/2014/main" id="{A661BDB1-BD4A-44E4-8FAB-C762D6C47EA6}"/>
              </a:ext>
            </a:extLst>
          </p:cNvPr>
          <p:cNvSpPr>
            <a:spLocks noGrp="1"/>
          </p:cNvSpPr>
          <p:nvPr>
            <p:ph idx="1"/>
          </p:nvPr>
        </p:nvSpPr>
        <p:spPr>
          <a:xfrm>
            <a:off x="913795" y="2096063"/>
            <a:ext cx="10353762" cy="4073917"/>
          </a:xfrm>
        </p:spPr>
        <p:txBody>
          <a:bodyPr>
            <a:normAutofit fontScale="92500" lnSpcReduction="10000"/>
          </a:bodyPr>
          <a:lstStyle/>
          <a:p>
            <a:r>
              <a:rPr lang="en-GB" dirty="0"/>
              <a:t>Democratic concerns, coupled with resistance to globalization, can be seen in the workings of the independent music record labels</a:t>
            </a:r>
          </a:p>
          <a:p>
            <a:r>
              <a:rPr lang="en-GB" dirty="0"/>
              <a:t>World Music… yet criticisms surrounding musical appropriation!</a:t>
            </a:r>
          </a:p>
          <a:p>
            <a:pPr lvl="1"/>
            <a:r>
              <a:rPr lang="en-GB" dirty="0"/>
              <a:t>[M]ore recent, mass-mediated kinds of cosmopolitanism… involved musical encounters orchestrated by prominent rock and pop stars in the west: Peter Gabriel, Brian Eno, Robert </a:t>
            </a:r>
            <a:r>
              <a:rPr lang="en-GB" dirty="0" err="1"/>
              <a:t>Fripp</a:t>
            </a:r>
            <a:r>
              <a:rPr lang="en-GB" dirty="0"/>
              <a:t>, </a:t>
            </a:r>
            <a:r>
              <a:rPr lang="en-GB" dirty="0" err="1"/>
              <a:t>Transglobal</a:t>
            </a:r>
            <a:r>
              <a:rPr lang="en-GB" dirty="0"/>
              <a:t> Underground, Sting, Natacha Atlas and others…. Though billed as exchanges and fusions, they graft exotic sounds onto a western rock and pop musical infrastructure and as such constitute – in my mind – a musical prolongation of nineteenth century orientalism…. [T]he cultural politics of these musical “exchanges” rarely attract comment, let alone criticism. And Gabriel, Eno, </a:t>
            </a:r>
            <a:r>
              <a:rPr lang="en-GB" dirty="0" err="1"/>
              <a:t>Fripp</a:t>
            </a:r>
            <a:r>
              <a:rPr lang="en-GB" dirty="0"/>
              <a:t> et al are serious musicians, after all. Most of us are inclined to give them the benefit of the doubt, I guess. We might consider this particular kind of cosmopolitanism, then, as appropriation by musical neo-orientalists for a western market in exotica. (Stokes 2007:8).</a:t>
            </a:r>
          </a:p>
          <a:p>
            <a:endParaRPr lang="en-GB" dirty="0"/>
          </a:p>
          <a:p>
            <a:endParaRPr lang="en-GB" dirty="0"/>
          </a:p>
        </p:txBody>
      </p:sp>
      <p:sp>
        <p:nvSpPr>
          <p:cNvPr id="3" name="Footer Placeholder 2">
            <a:extLst>
              <a:ext uri="{FF2B5EF4-FFF2-40B4-BE49-F238E27FC236}">
                <a16:creationId xmlns:a16="http://schemas.microsoft.com/office/drawing/2014/main" id="{C347131E-3D0C-43AF-969A-527E77378687}"/>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946775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20A24E-6561-40F4-AAE1-F6F277C69046}"/>
              </a:ext>
            </a:extLst>
          </p:cNvPr>
          <p:cNvSpPr>
            <a:spLocks noGrp="1"/>
          </p:cNvSpPr>
          <p:nvPr>
            <p:ph idx="1"/>
          </p:nvPr>
        </p:nvSpPr>
        <p:spPr>
          <a:xfrm>
            <a:off x="913795" y="1198485"/>
            <a:ext cx="10353762" cy="4592715"/>
          </a:xfrm>
        </p:spPr>
        <p:txBody>
          <a:bodyPr>
            <a:normAutofit lnSpcReduction="10000"/>
          </a:bodyPr>
          <a:lstStyle/>
          <a:p>
            <a:r>
              <a:rPr lang="en-GB" sz="2400" dirty="0"/>
              <a:t>World Music is not simply exploitative musical appropriation, but the result of the musical creativity and citizenship of the musicians…</a:t>
            </a:r>
          </a:p>
          <a:p>
            <a:endParaRPr lang="en-GB" dirty="0"/>
          </a:p>
          <a:p>
            <a:pPr marL="457200" lvl="1" indent="0">
              <a:buNone/>
            </a:pPr>
            <a:r>
              <a:rPr lang="en-GB" dirty="0"/>
              <a:t>“Nowhere in any of this was there the faintest whiff of exploitation, exclusivity, cliques, ghettoization, conspiracies, cultural imperialism, racism or any of the other nonsensical -isms that have been chucked at the notion since, often by people who ought to know better and in the end do little more than expose their own foibles. It was simply a great idea, followed up by a lot of unprecedented co-operation between enthusiasts (very few thought of each other as business rivals) who wanted others to have more opportunity to share their enthusiasms. Yes, it was good for business, but by being so it was automatically good for the incomes of the artists too. Of course … one can see that having such a simple concept without any baggage was still likely to bring problems. Even if the original idea was virus-free, it was bound to get thoroughly bugged as others logged on.” (Anderson 2000)</a:t>
            </a:r>
          </a:p>
          <a:p>
            <a:endParaRPr lang="en-GB" dirty="0"/>
          </a:p>
        </p:txBody>
      </p:sp>
      <p:sp>
        <p:nvSpPr>
          <p:cNvPr id="4" name="Footer Placeholder 3">
            <a:extLst>
              <a:ext uri="{FF2B5EF4-FFF2-40B4-BE49-F238E27FC236}">
                <a16:creationId xmlns:a16="http://schemas.microsoft.com/office/drawing/2014/main" id="{4B6FF660-C66B-4C72-BC3E-A52723584056}"/>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572616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932155"/>
            <a:ext cx="10353762" cy="5442012"/>
          </a:xfrm>
        </p:spPr>
        <p:txBody>
          <a:bodyPr>
            <a:normAutofit/>
          </a:bodyPr>
          <a:lstStyle/>
          <a:p>
            <a:pPr marL="0" indent="0">
              <a:buNone/>
            </a:pPr>
            <a:r>
              <a:rPr lang="en-GB" dirty="0"/>
              <a:t>The world music industry has had its fair share of criticism from academics. But I baulked at the idea that “all these producers” (though unnamed) behaved and thought uniformly. I felt uncomfortable about the underlying pejorative tone of these assumptions. Did they all act like “old colonial traders”? Did they feign a “vague sympathy for the Cuban regime” in order to do business on the island? Did they really all cultivate an “image of cosmopolitanism”? Who is actually being described here? As someone who was involved in the presentation of Cuban music in the UK during the 1980s, following closely the developments of Buena Vista Social Club and other albums produced by Nick Gold, and also as someone who wears three hats—that of academic, journalist and music producer—I do not recognize either myself or my colleague Nick Gold in these descriptions…. Why were our views not elicited? I am reminded of a Malian proverb, often quoted by Mali’s iconic desert musician, Ali </a:t>
            </a:r>
            <a:r>
              <a:rPr lang="en-GB" dirty="0" err="1"/>
              <a:t>Farka</a:t>
            </a:r>
            <a:r>
              <a:rPr lang="en-GB" dirty="0"/>
              <a:t> </a:t>
            </a:r>
            <a:r>
              <a:rPr lang="en-GB" dirty="0" err="1"/>
              <a:t>Touré</a:t>
            </a:r>
            <a:r>
              <a:rPr lang="en-GB" dirty="0"/>
              <a:t>: “If you shave the head of a man, he must be present”. (</a:t>
            </a:r>
            <a:r>
              <a:rPr lang="en-GB" dirty="0" err="1"/>
              <a:t>Durán</a:t>
            </a:r>
            <a:r>
              <a:rPr lang="en-GB" dirty="0"/>
              <a:t> 2014:2014)</a:t>
            </a:r>
          </a:p>
          <a:p>
            <a:endParaRPr lang="en-GB" dirty="0"/>
          </a:p>
        </p:txBody>
      </p:sp>
      <p:sp>
        <p:nvSpPr>
          <p:cNvPr id="4" name="Footer Placeholder 3">
            <a:extLst>
              <a:ext uri="{FF2B5EF4-FFF2-40B4-BE49-F238E27FC236}">
                <a16:creationId xmlns:a16="http://schemas.microsoft.com/office/drawing/2014/main" id="{923B8566-70A8-47A4-BDC2-EB8805EE3143}"/>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887620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1367161"/>
            <a:ext cx="10353762" cy="4873841"/>
          </a:xfrm>
        </p:spPr>
        <p:txBody>
          <a:bodyPr>
            <a:normAutofit/>
          </a:bodyPr>
          <a:lstStyle/>
          <a:p>
            <a:r>
              <a:rPr lang="en-GB" sz="2800" dirty="0"/>
              <a:t>“musical incorporation” (</a:t>
            </a:r>
            <a:r>
              <a:rPr lang="en-GB" sz="2800" dirty="0" err="1"/>
              <a:t>Kheshti</a:t>
            </a:r>
            <a:r>
              <a:rPr lang="en-GB" sz="2800" dirty="0"/>
              <a:t> 2015) in the context of a transformed, contemporary World Music industry</a:t>
            </a:r>
          </a:p>
          <a:p>
            <a:endParaRPr lang="en-GB" sz="2800" dirty="0"/>
          </a:p>
          <a:p>
            <a:r>
              <a:rPr lang="en-GB" sz="2800" dirty="0"/>
              <a:t>World Music ignites optimistic views about the exuberance of new world popular </a:t>
            </a:r>
            <a:r>
              <a:rPr lang="en-GB" sz="2800" dirty="0" err="1"/>
              <a:t>musics</a:t>
            </a:r>
            <a:r>
              <a:rPr lang="en-GB" sz="2800" dirty="0"/>
              <a:t> created and owned by musicians themselves, and about World Music consumption as a gesture of solidarity against the conglomerates</a:t>
            </a:r>
          </a:p>
        </p:txBody>
      </p:sp>
      <p:sp>
        <p:nvSpPr>
          <p:cNvPr id="6" name="Footer Placeholder 5">
            <a:extLst>
              <a:ext uri="{FF2B5EF4-FFF2-40B4-BE49-F238E27FC236}">
                <a16:creationId xmlns:a16="http://schemas.microsoft.com/office/drawing/2014/main" id="{56096F3E-8090-433E-BC2A-30A4F6D1A7DC}"/>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93859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164656-CA84-4E44-8AFA-ABBA5D59D14C}"/>
              </a:ext>
            </a:extLst>
          </p:cNvPr>
          <p:cNvSpPr>
            <a:spLocks noGrp="1"/>
          </p:cNvSpPr>
          <p:nvPr>
            <p:ph idx="1"/>
          </p:nvPr>
        </p:nvSpPr>
        <p:spPr>
          <a:xfrm>
            <a:off x="913795" y="1020932"/>
            <a:ext cx="10353762" cy="4770268"/>
          </a:xfrm>
        </p:spPr>
        <p:txBody>
          <a:bodyPr>
            <a:normAutofit/>
          </a:bodyPr>
          <a:lstStyle/>
          <a:p>
            <a:r>
              <a:rPr lang="en-GB" dirty="0"/>
              <a:t>Ian Anderson further argues:</a:t>
            </a:r>
          </a:p>
          <a:p>
            <a:endParaRPr lang="en-GB" dirty="0"/>
          </a:p>
          <a:p>
            <a:pPr marL="457200" lvl="1" indent="0">
              <a:buNone/>
            </a:pPr>
            <a:r>
              <a:rPr lang="en-GB" dirty="0"/>
              <a:t>It’s not all positive, but World Music (or Musique du Monde in neighbourly Paris) is way ahead on points. It sells large quantities of records that you couldn’t find for love or money two decades ago. It has let many musicians in quite poor countries get new respect (and houses, cars and food for their families), and it turns out massive audiences for festivals and concerts. It has greatly helped international understanding and provoked cultural exchanges – people who’ve found themselves neighbours in the same box have listened to each other and ended up making amazing music together. Oh, and it has allowed a motley bunch of enthusiasts to not yet need to get proper jobs. I call it a Good Thing, and just feel a bit sorry for people with the thinking time on their hands to decide they hate World Music… Lighten up, guys, it’s only a box in a record shop. (Anderson 2000)</a:t>
            </a:r>
          </a:p>
          <a:p>
            <a:endParaRPr lang="en-GB" dirty="0"/>
          </a:p>
        </p:txBody>
      </p:sp>
      <p:sp>
        <p:nvSpPr>
          <p:cNvPr id="4" name="Footer Placeholder 3">
            <a:extLst>
              <a:ext uri="{FF2B5EF4-FFF2-40B4-BE49-F238E27FC236}">
                <a16:creationId xmlns:a16="http://schemas.microsoft.com/office/drawing/2014/main" id="{43BBAA3D-46BA-418A-8C36-5434DD9063B5}"/>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116531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F54E3F-66C5-4C3A-8C27-CBD467D0C541}"/>
              </a:ext>
            </a:extLst>
          </p:cNvPr>
          <p:cNvSpPr>
            <a:spLocks noGrp="1"/>
          </p:cNvSpPr>
          <p:nvPr>
            <p:ph idx="1"/>
          </p:nvPr>
        </p:nvSpPr>
        <p:spPr>
          <a:xfrm>
            <a:off x="913795" y="736847"/>
            <a:ext cx="5114143" cy="5291091"/>
          </a:xfrm>
        </p:spPr>
        <p:txBody>
          <a:bodyPr>
            <a:normAutofit fontScale="92500" lnSpcReduction="10000"/>
          </a:bodyPr>
          <a:lstStyle/>
          <a:p>
            <a:r>
              <a:rPr lang="en-GB" dirty="0"/>
              <a:t>Independents such as Peter Gabriel’s Real World offer a positive balance by promoting world musicians and artists to the Western-buying populace in highly ethical ways with an emphasis on human rights, fair pay, and cross-pollination between different musical cultures (White 2012:200). Real World’s aim is to provide talented musicians from around the world the opportunity to gain reach beyond their own geographical boundaries, and so makes an important contribution toward cultural exchange, knowledge, and appreciation of other cultures and their </a:t>
            </a:r>
            <a:r>
              <a:rPr lang="en-GB" dirty="0" err="1"/>
              <a:t>musics</a:t>
            </a:r>
            <a:r>
              <a:rPr lang="en-GB" dirty="0"/>
              <a:t>:</a:t>
            </a:r>
          </a:p>
          <a:p>
            <a:endParaRPr lang="en-GB" dirty="0"/>
          </a:p>
        </p:txBody>
      </p:sp>
      <p:sp>
        <p:nvSpPr>
          <p:cNvPr id="4" name="Footer Placeholder 3">
            <a:extLst>
              <a:ext uri="{FF2B5EF4-FFF2-40B4-BE49-F238E27FC236}">
                <a16:creationId xmlns:a16="http://schemas.microsoft.com/office/drawing/2014/main" id="{F66DB061-C8F3-4DEA-BC44-DEF39BEB2EF4}"/>
              </a:ext>
            </a:extLst>
          </p:cNvPr>
          <p:cNvSpPr>
            <a:spLocks noGrp="1"/>
          </p:cNvSpPr>
          <p:nvPr>
            <p:ph type="ftr" sz="quarter" idx="11"/>
          </p:nvPr>
        </p:nvSpPr>
        <p:spPr/>
        <p:txBody>
          <a:bodyPr/>
          <a:lstStyle/>
          <a:p>
            <a:r>
              <a:rPr lang="en-US"/>
              <a:t>Simone Krüger Bridge © Equinox</a:t>
            </a:r>
            <a:endParaRPr lang="en-US" dirty="0"/>
          </a:p>
        </p:txBody>
      </p:sp>
      <p:pic>
        <p:nvPicPr>
          <p:cNvPr id="5" name="Picture 4">
            <a:extLst>
              <a:ext uri="{FF2B5EF4-FFF2-40B4-BE49-F238E27FC236}">
                <a16:creationId xmlns:a16="http://schemas.microsoft.com/office/drawing/2014/main" id="{B1CA4F1E-C40E-4688-BA49-54D34B9639C4}"/>
              </a:ext>
            </a:extLst>
          </p:cNvPr>
          <p:cNvPicPr>
            <a:picLocks noChangeAspect="1"/>
          </p:cNvPicPr>
          <p:nvPr/>
        </p:nvPicPr>
        <p:blipFill rotWithShape="1">
          <a:blip r:embed="rId3"/>
          <a:srcRect l="28971" t="8285" r="31849" b="18446"/>
          <a:stretch/>
        </p:blipFill>
        <p:spPr>
          <a:xfrm>
            <a:off x="6791417" y="736847"/>
            <a:ext cx="4696287" cy="5854844"/>
          </a:xfrm>
          <a:prstGeom prst="rect">
            <a:avLst/>
          </a:prstGeom>
        </p:spPr>
      </p:pic>
    </p:spTree>
    <p:extLst>
      <p:ext uri="{BB962C8B-B14F-4D97-AF65-F5344CB8AC3E}">
        <p14:creationId xmlns:p14="http://schemas.microsoft.com/office/powerpoint/2010/main" val="3695929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Globalization has fuelled the education of consumers about different cultures, traditions, histories, and creativities around the world. It has created access to the rest of the world through travel, migration, and tourism. </a:t>
            </a:r>
          </a:p>
          <a:p>
            <a:r>
              <a:rPr lang="en-GB" dirty="0"/>
              <a:t>In terms of music, globalization has brought not only </a:t>
            </a:r>
            <a:r>
              <a:rPr lang="en-GB" dirty="0" err="1"/>
              <a:t>musics</a:t>
            </a:r>
            <a:r>
              <a:rPr lang="en-GB" dirty="0"/>
              <a:t> from other cultures to the western sphere, but it has also initiated a desire in many artists to work collaboratively with foreign musicians, wherever “foreign” may be for them. </a:t>
            </a:r>
          </a:p>
        </p:txBody>
      </p:sp>
      <p:sp>
        <p:nvSpPr>
          <p:cNvPr id="4" name="Footer Placeholder 3">
            <a:extLst>
              <a:ext uri="{FF2B5EF4-FFF2-40B4-BE49-F238E27FC236}">
                <a16:creationId xmlns:a16="http://schemas.microsoft.com/office/drawing/2014/main" id="{C1CE9FA1-C807-42D6-A091-27FF72ED315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074974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F731D7-8408-40E9-930C-A6FE29368A3B}"/>
              </a:ext>
            </a:extLst>
          </p:cNvPr>
          <p:cNvPicPr>
            <a:picLocks noChangeAspect="1"/>
          </p:cNvPicPr>
          <p:nvPr/>
        </p:nvPicPr>
        <p:blipFill rotWithShape="1">
          <a:blip r:embed="rId3"/>
          <a:srcRect l="28108" t="7638" r="31762" b="3948"/>
          <a:stretch/>
        </p:blipFill>
        <p:spPr>
          <a:xfrm>
            <a:off x="878889" y="135361"/>
            <a:ext cx="4483225" cy="6585036"/>
          </a:xfrm>
          <a:prstGeom prst="rect">
            <a:avLst/>
          </a:prstGeom>
        </p:spPr>
      </p:pic>
      <p:pic>
        <p:nvPicPr>
          <p:cNvPr id="10" name="Picture 9">
            <a:extLst>
              <a:ext uri="{FF2B5EF4-FFF2-40B4-BE49-F238E27FC236}">
                <a16:creationId xmlns:a16="http://schemas.microsoft.com/office/drawing/2014/main" id="{1E646483-9469-4E32-B0A5-9EA7193ED528}"/>
              </a:ext>
            </a:extLst>
          </p:cNvPr>
          <p:cNvPicPr>
            <a:picLocks noChangeAspect="1"/>
          </p:cNvPicPr>
          <p:nvPr/>
        </p:nvPicPr>
        <p:blipFill>
          <a:blip r:embed="rId4"/>
          <a:stretch>
            <a:fillRect/>
          </a:stretch>
        </p:blipFill>
        <p:spPr>
          <a:xfrm>
            <a:off x="6198693" y="411610"/>
            <a:ext cx="4667575" cy="6210732"/>
          </a:xfrm>
          <a:prstGeom prst="rect">
            <a:avLst/>
          </a:prstGeom>
        </p:spPr>
      </p:pic>
      <p:sp>
        <p:nvSpPr>
          <p:cNvPr id="11" name="Footer Placeholder 10">
            <a:extLst>
              <a:ext uri="{FF2B5EF4-FFF2-40B4-BE49-F238E27FC236}">
                <a16:creationId xmlns:a16="http://schemas.microsoft.com/office/drawing/2014/main" id="{70912AAD-501B-4359-B79F-C4CFF61018B0}"/>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205495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378512A-C2AE-4353-AA3D-B592A6D46BE0}"/>
              </a:ext>
            </a:extLst>
          </p:cNvPr>
          <p:cNvSpPr>
            <a:spLocks noGrp="1"/>
          </p:cNvSpPr>
          <p:nvPr>
            <p:ph type="ftr" sz="quarter" idx="11"/>
          </p:nvPr>
        </p:nvSpPr>
        <p:spPr/>
        <p:txBody>
          <a:bodyPr/>
          <a:lstStyle/>
          <a:p>
            <a:r>
              <a:rPr lang="en-US"/>
              <a:t>Simone Krüger Bridge © Equinox</a:t>
            </a:r>
            <a:endParaRPr lang="en-US" dirty="0"/>
          </a:p>
        </p:txBody>
      </p:sp>
      <p:pic>
        <p:nvPicPr>
          <p:cNvPr id="5" name="Picture 4">
            <a:extLst>
              <a:ext uri="{FF2B5EF4-FFF2-40B4-BE49-F238E27FC236}">
                <a16:creationId xmlns:a16="http://schemas.microsoft.com/office/drawing/2014/main" id="{AD134AFD-5F88-4CC1-A1A8-8B8A92773B4F}"/>
              </a:ext>
            </a:extLst>
          </p:cNvPr>
          <p:cNvPicPr>
            <a:picLocks noChangeAspect="1"/>
          </p:cNvPicPr>
          <p:nvPr/>
        </p:nvPicPr>
        <p:blipFill rotWithShape="1">
          <a:blip r:embed="rId3"/>
          <a:srcRect l="7828" t="15016" r="36768" b="36699"/>
          <a:stretch/>
        </p:blipFill>
        <p:spPr>
          <a:xfrm>
            <a:off x="319596" y="97654"/>
            <a:ext cx="11458624" cy="6657424"/>
          </a:xfrm>
          <a:prstGeom prst="rect">
            <a:avLst/>
          </a:prstGeom>
        </p:spPr>
      </p:pic>
    </p:spTree>
    <p:extLst>
      <p:ext uri="{BB962C8B-B14F-4D97-AF65-F5344CB8AC3E}">
        <p14:creationId xmlns:p14="http://schemas.microsoft.com/office/powerpoint/2010/main" val="1763147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synopsis</a:t>
            </a:r>
          </a:p>
        </p:txBody>
      </p:sp>
      <p:sp>
        <p:nvSpPr>
          <p:cNvPr id="3" name="Content Placeholder 2"/>
          <p:cNvSpPr>
            <a:spLocks noGrp="1"/>
          </p:cNvSpPr>
          <p:nvPr>
            <p:ph idx="1"/>
          </p:nvPr>
        </p:nvSpPr>
        <p:spPr>
          <a:xfrm>
            <a:off x="913794" y="1833430"/>
            <a:ext cx="10353762" cy="4152336"/>
          </a:xfrm>
        </p:spPr>
        <p:txBody>
          <a:bodyPr>
            <a:normAutofit/>
          </a:bodyPr>
          <a:lstStyle/>
          <a:p>
            <a:r>
              <a:rPr lang="en-GB" dirty="0"/>
              <a:t>Neoliberalism has thoroughly undermined egalitarianism, which calls into question the legitimacy of globalization and global hegemonic capitalism. We are in an age of interregnum, the historical point of </a:t>
            </a:r>
            <a:r>
              <a:rPr lang="en-GB" dirty="0" err="1"/>
              <a:t>postdemocracy</a:t>
            </a:r>
            <a:r>
              <a:rPr lang="en-GB" dirty="0"/>
              <a:t>, which raises questions about the idea of active democratic citizenship, and how this activism is mobilized though and manifested in world popular music practices. This session focuses on the </a:t>
            </a:r>
            <a:r>
              <a:rPr lang="en-GB" dirty="0" err="1"/>
              <a:t>postdemocratic</a:t>
            </a:r>
            <a:r>
              <a:rPr lang="en-GB" dirty="0"/>
              <a:t> conditions of today’s neoliberal culture and asks important questions about the role of social democratic citizenship, conceptualized here through the role of popular music in democracy and citizenship. Real World, The Elders, and Witness charity are all examples of social democratic citizenship that show that a more optimistic, moral stance toward globalization is possible. </a:t>
            </a:r>
          </a:p>
        </p:txBody>
      </p:sp>
      <p:sp>
        <p:nvSpPr>
          <p:cNvPr id="5" name="Footer Placeholder 4">
            <a:extLst>
              <a:ext uri="{FF2B5EF4-FFF2-40B4-BE49-F238E27FC236}">
                <a16:creationId xmlns:a16="http://schemas.microsoft.com/office/drawing/2014/main" id="{59E3927C-1608-450C-8A66-95AFD09F2E6D}"/>
              </a:ext>
            </a:extLst>
          </p:cNvPr>
          <p:cNvSpPr>
            <a:spLocks noGrp="1"/>
          </p:cNvSpPr>
          <p:nvPr>
            <p:ph type="ftr" sz="quarter" idx="11"/>
          </p:nvPr>
        </p:nvSpPr>
        <p:spPr/>
        <p:txBody>
          <a:bodyPr/>
          <a:lstStyle/>
          <a:p>
            <a:r>
              <a:rPr lang="en-US" dirty="0"/>
              <a:t>Simone </a:t>
            </a:r>
            <a:r>
              <a:rPr lang="en-US" dirty="0" err="1"/>
              <a:t>Krüger</a:t>
            </a:r>
            <a:r>
              <a:rPr lang="en-US" dirty="0"/>
              <a:t> Bridge © Equinox</a:t>
            </a:r>
          </a:p>
        </p:txBody>
      </p:sp>
    </p:spTree>
    <p:extLst>
      <p:ext uri="{BB962C8B-B14F-4D97-AF65-F5344CB8AC3E}">
        <p14:creationId xmlns:p14="http://schemas.microsoft.com/office/powerpoint/2010/main" val="553961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FE9A6F-3742-4B59-9030-0D6A1A2C4633}"/>
              </a:ext>
            </a:extLst>
          </p:cNvPr>
          <p:cNvPicPr>
            <a:picLocks noChangeAspect="1"/>
          </p:cNvPicPr>
          <p:nvPr/>
        </p:nvPicPr>
        <p:blipFill rotWithShape="1">
          <a:blip r:embed="rId3">
            <a:alphaModFix amt="35000"/>
            <a:extLst/>
          </a:blip>
          <a:srcRect t="472"/>
          <a:stretch/>
        </p:blipFill>
        <p:spPr>
          <a:xfrm>
            <a:off x="20" y="2030"/>
            <a:ext cx="12191980" cy="6855970"/>
          </a:xfrm>
          <a:prstGeom prst="rect">
            <a:avLst/>
          </a:prstGeom>
        </p:spPr>
      </p:pic>
      <p:sp>
        <p:nvSpPr>
          <p:cNvPr id="11" name="Rectangle 10">
            <a:extLst>
              <a:ext uri="{FF2B5EF4-FFF2-40B4-BE49-F238E27FC236}">
                <a16:creationId xmlns:a16="http://schemas.microsoft.com/office/drawing/2014/main" id="{4DE0D6BE-330A-422D-9BD9-1E18F73C6E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07CEBCEC-5BF8-4690-8B9A-8FFB82A7C49A}"/>
              </a:ext>
            </a:extLst>
          </p:cNvPr>
          <p:cNvSpPr>
            <a:spLocks noGrp="1"/>
          </p:cNvSpPr>
          <p:nvPr>
            <p:ph idx="1"/>
          </p:nvPr>
        </p:nvSpPr>
        <p:spPr>
          <a:xfrm>
            <a:off x="913795" y="2096064"/>
            <a:ext cx="10353762" cy="3695136"/>
          </a:xfrm>
        </p:spPr>
        <p:txBody>
          <a:bodyPr>
            <a:normAutofit/>
          </a:bodyPr>
          <a:lstStyle/>
          <a:p>
            <a:r>
              <a:rPr lang="en-GB" dirty="0"/>
              <a:t>Big Blue Ball is I think an act of globalization. It’s an act of trying to bring the world together and to explore it. Globalization I think has had a bad publicity. As I think of myself as a global citizen, you know, I still have attachments to my country but I live and work with people from all around the world, and my life is so much richer. I’ve learnt so much more from having done that. (Peter Gabriel, interviewed in Maas and </a:t>
            </a:r>
            <a:r>
              <a:rPr lang="en-GB" dirty="0" err="1"/>
              <a:t>Zeppenfeld</a:t>
            </a:r>
            <a:r>
              <a:rPr lang="en-GB" dirty="0"/>
              <a:t> 2009) </a:t>
            </a:r>
          </a:p>
          <a:p>
            <a:endParaRPr lang="en-GB" dirty="0"/>
          </a:p>
        </p:txBody>
      </p:sp>
      <p:sp>
        <p:nvSpPr>
          <p:cNvPr id="7" name="Footer Placeholder 6">
            <a:extLst>
              <a:ext uri="{FF2B5EF4-FFF2-40B4-BE49-F238E27FC236}">
                <a16:creationId xmlns:a16="http://schemas.microsoft.com/office/drawing/2014/main" id="{22AAB447-7961-4503-99E4-BD3C1243CA4B}"/>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00101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CC6B13-DFB9-42C6-9BDB-FE7691F1AEC9}"/>
              </a:ext>
            </a:extLst>
          </p:cNvPr>
          <p:cNvPicPr>
            <a:picLocks noChangeAspect="1"/>
          </p:cNvPicPr>
          <p:nvPr/>
        </p:nvPicPr>
        <p:blipFill rotWithShape="1">
          <a:blip r:embed="rId3">
            <a:alphaModFix amt="35000"/>
            <a:extLst/>
          </a:blip>
          <a:srcRect b="15755"/>
          <a:stretch/>
        </p:blipFill>
        <p:spPr>
          <a:xfrm>
            <a:off x="20" y="2030"/>
            <a:ext cx="12191980" cy="6855970"/>
          </a:xfrm>
          <a:prstGeom prst="rect">
            <a:avLst/>
          </a:prstGeom>
        </p:spPr>
      </p:pic>
      <p:sp>
        <p:nvSpPr>
          <p:cNvPr id="11" name="Rectangle 10">
            <a:extLst>
              <a:ext uri="{FF2B5EF4-FFF2-40B4-BE49-F238E27FC236}">
                <a16:creationId xmlns:a16="http://schemas.microsoft.com/office/drawing/2014/main" id="{4DE0D6BE-330A-422D-9BD9-1E18F73C6E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Content Placeholder 4">
            <a:extLst>
              <a:ext uri="{FF2B5EF4-FFF2-40B4-BE49-F238E27FC236}">
                <a16:creationId xmlns:a16="http://schemas.microsoft.com/office/drawing/2014/main" id="{C114DB1A-83EB-4AA5-BEB0-DB516560927F}"/>
              </a:ext>
            </a:extLst>
          </p:cNvPr>
          <p:cNvSpPr>
            <a:spLocks noGrp="1"/>
          </p:cNvSpPr>
          <p:nvPr>
            <p:ph idx="1"/>
          </p:nvPr>
        </p:nvSpPr>
        <p:spPr>
          <a:xfrm>
            <a:off x="913795" y="2096064"/>
            <a:ext cx="10353762" cy="3695136"/>
          </a:xfrm>
        </p:spPr>
        <p:txBody>
          <a:bodyPr>
            <a:normAutofit/>
          </a:bodyPr>
          <a:lstStyle/>
          <a:p>
            <a:pPr marL="0" indent="0">
              <a:buNone/>
            </a:pPr>
            <a:r>
              <a:rPr lang="en-GB" dirty="0"/>
              <a:t>You can tell how civilized a person is by where they put the boundary between them and us and, the idea being, the more people you could include in the us-bracket, the better things will likely to be…. It’s very easy for us to think of others as them, and as soon as you start that division you have enshrined a problem. (Peter Gabriel, interviewed in Maas and </a:t>
            </a:r>
            <a:r>
              <a:rPr lang="en-GB" dirty="0" err="1"/>
              <a:t>Zeppenfeld</a:t>
            </a:r>
            <a:r>
              <a:rPr lang="en-GB" dirty="0"/>
              <a:t> 2009). </a:t>
            </a:r>
          </a:p>
          <a:p>
            <a:endParaRPr lang="en-GB" dirty="0"/>
          </a:p>
        </p:txBody>
      </p:sp>
      <p:sp>
        <p:nvSpPr>
          <p:cNvPr id="7" name="Footer Placeholder 6">
            <a:extLst>
              <a:ext uri="{FF2B5EF4-FFF2-40B4-BE49-F238E27FC236}">
                <a16:creationId xmlns:a16="http://schemas.microsoft.com/office/drawing/2014/main" id="{0705FA8D-DA03-4375-8CEA-BA9EF1099F0B}"/>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943116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E1962B-AE3F-4054-B6A2-032ADD4D1106}"/>
              </a:ext>
            </a:extLst>
          </p:cNvPr>
          <p:cNvPicPr>
            <a:picLocks noChangeAspect="1"/>
          </p:cNvPicPr>
          <p:nvPr/>
        </p:nvPicPr>
        <p:blipFill rotWithShape="1">
          <a:blip r:embed="rId3"/>
          <a:srcRect l="16330" t="6861" r="17567" b="5113"/>
          <a:stretch/>
        </p:blipFill>
        <p:spPr>
          <a:xfrm>
            <a:off x="656948" y="470517"/>
            <a:ext cx="6791417" cy="6036816"/>
          </a:xfrm>
          <a:prstGeom prst="rect">
            <a:avLst/>
          </a:prstGeom>
        </p:spPr>
      </p:pic>
      <p:cxnSp>
        <p:nvCxnSpPr>
          <p:cNvPr id="10" name="Straight Connector 9">
            <a:extLst>
              <a:ext uri="{FF2B5EF4-FFF2-40B4-BE49-F238E27FC236}">
                <a16:creationId xmlns:a16="http://schemas.microsoft.com/office/drawing/2014/main" id="{A4F35239-EB86-4ACB-91DE-4989620C2C1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9209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64FA789-FEE5-42E9-BA27-41D8D0D09C0E}"/>
              </a:ext>
            </a:extLst>
          </p:cNvPr>
          <p:cNvSpPr>
            <a:spLocks noGrp="1"/>
          </p:cNvSpPr>
          <p:nvPr>
            <p:ph idx="1"/>
          </p:nvPr>
        </p:nvSpPr>
        <p:spPr>
          <a:xfrm>
            <a:off x="8154443" y="870011"/>
            <a:ext cx="3821533" cy="5637321"/>
          </a:xfrm>
        </p:spPr>
        <p:txBody>
          <a:bodyPr>
            <a:normAutofit/>
          </a:bodyPr>
          <a:lstStyle/>
          <a:p>
            <a:pPr marL="0" indent="0">
              <a:lnSpc>
                <a:spcPct val="110000"/>
              </a:lnSpc>
              <a:buNone/>
            </a:pPr>
            <a:r>
              <a:rPr lang="en-GB" sz="1800" dirty="0"/>
              <a:t>Globalization in fact supports Peter Gabriel’s, and many of the musicians he has collaborated with, human rights activism by embracing globalizing technologies (see Witness Org 2014), which in turn resembles a means of resistance to the negative globalizing tendencies. </a:t>
            </a:r>
          </a:p>
          <a:p>
            <a:pPr marL="0" indent="0">
              <a:lnSpc>
                <a:spcPct val="110000"/>
              </a:lnSpc>
              <a:buNone/>
            </a:pPr>
            <a:endParaRPr lang="en-GB" sz="1800" dirty="0"/>
          </a:p>
          <a:p>
            <a:pPr marL="0" indent="0">
              <a:lnSpc>
                <a:spcPct val="110000"/>
              </a:lnSpc>
              <a:buNone/>
            </a:pPr>
            <a:r>
              <a:rPr lang="en-GB" sz="1800" dirty="0"/>
              <a:t>Notable also is his work with </a:t>
            </a:r>
            <a:r>
              <a:rPr lang="en-GB" sz="1800" dirty="0" err="1"/>
              <a:t>Youssou</a:t>
            </a:r>
            <a:r>
              <a:rPr lang="en-GB" sz="1800" dirty="0"/>
              <a:t> </a:t>
            </a:r>
            <a:r>
              <a:rPr lang="en-GB" sz="1800" dirty="0" err="1"/>
              <a:t>N’Dour</a:t>
            </a:r>
            <a:r>
              <a:rPr lang="en-GB" sz="1800" dirty="0"/>
              <a:t> in raising awareness of Aids in Africa, or his efforts preserving music and arts in Cambodia.</a:t>
            </a:r>
          </a:p>
        </p:txBody>
      </p:sp>
      <p:sp>
        <p:nvSpPr>
          <p:cNvPr id="4" name="Footer Placeholder 3">
            <a:extLst>
              <a:ext uri="{FF2B5EF4-FFF2-40B4-BE49-F238E27FC236}">
                <a16:creationId xmlns:a16="http://schemas.microsoft.com/office/drawing/2014/main" id="{A3C529A3-EE77-488F-9D97-AE3DF3D043D5}"/>
              </a:ext>
            </a:extLst>
          </p:cNvPr>
          <p:cNvSpPr>
            <a:spLocks noGrp="1"/>
          </p:cNvSpPr>
          <p:nvPr>
            <p:ph type="ftr" sz="quarter" idx="11"/>
          </p:nvPr>
        </p:nvSpPr>
        <p:spPr>
          <a:xfrm>
            <a:off x="367996" y="6309360"/>
            <a:ext cx="5231137" cy="365125"/>
          </a:xfrm>
        </p:spPr>
        <p:txBody>
          <a:bodyPr>
            <a:normAutofit/>
          </a:bodyPr>
          <a:lstStyle/>
          <a:p>
            <a:pPr>
              <a:spcAft>
                <a:spcPts val="600"/>
              </a:spcAft>
            </a:pPr>
            <a:r>
              <a:rPr lang="en-US"/>
              <a:t>Simone Krüger Bridge © Equinox</a:t>
            </a:r>
          </a:p>
        </p:txBody>
      </p:sp>
    </p:spTree>
    <p:extLst>
      <p:ext uri="{BB962C8B-B14F-4D97-AF65-F5344CB8AC3E}">
        <p14:creationId xmlns:p14="http://schemas.microsoft.com/office/powerpoint/2010/main" val="3437239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381741"/>
            <a:ext cx="10353762" cy="6098958"/>
          </a:xfrm>
        </p:spPr>
        <p:txBody>
          <a:bodyPr>
            <a:normAutofit fontScale="92500"/>
          </a:bodyPr>
          <a:lstStyle/>
          <a:p>
            <a:pPr marL="0" indent="0">
              <a:buNone/>
            </a:pPr>
            <a:r>
              <a:rPr lang="en-GB" dirty="0"/>
              <a:t>I think we are at a unique point in our evolution because for the very first time, anyone on the planet can communicate with anyone else on the planet in the same way I can go into Google Earth and actually go down to the tree in my garden. I should be able to… drill down and zoom in to the person who has lost their house in the </a:t>
            </a:r>
            <a:r>
              <a:rPr lang="en-GB" dirty="0" err="1"/>
              <a:t>cyclon</a:t>
            </a:r>
            <a:r>
              <a:rPr lang="en-GB" dirty="0"/>
              <a:t>, who has got HIV, who is in a warzone and hear their experience, their story, not in the words of the news channel, but in their words, so they can speak for themselves and be seen and heard. So I would call that a fundamental human right. And something we can now do with this technology, layer one, we have thought of Witness.org. Witness.org is a human rights organization we started about 16 years ago to try and encourage the use of technology in human rights campaigning. And the dream is that anyone that has bad stuff happening to them might be able to upload video images or photos or text of what’s going on, of their story and their experience. The power of observation, which was used to control people in old-world speak... is now being reversed on its head and is allowing ordinary people to control those in power. Layer two is connectivity and campaigning. Having told these stories, you know the people who care about them or might care about them and the people who are campaigning about them, how do you connect them around the world in such a way to make a difference. (Peter Gabriel, interviewed in Maas and </a:t>
            </a:r>
            <a:r>
              <a:rPr lang="en-GB" dirty="0" err="1"/>
              <a:t>Zeppenfeld</a:t>
            </a:r>
            <a:r>
              <a:rPr lang="en-GB" dirty="0"/>
              <a:t> 2009) </a:t>
            </a:r>
          </a:p>
        </p:txBody>
      </p:sp>
      <p:sp>
        <p:nvSpPr>
          <p:cNvPr id="4" name="Footer Placeholder 3">
            <a:extLst>
              <a:ext uri="{FF2B5EF4-FFF2-40B4-BE49-F238E27FC236}">
                <a16:creationId xmlns:a16="http://schemas.microsoft.com/office/drawing/2014/main" id="{AEDA3E9D-1838-4FCA-B9CF-130C101D0BB7}"/>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30336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0088EF-1614-480B-A98D-A1F42EECDF09}"/>
              </a:ext>
            </a:extLst>
          </p:cNvPr>
          <p:cNvSpPr>
            <a:spLocks noGrp="1"/>
          </p:cNvSpPr>
          <p:nvPr>
            <p:ph type="ftr" sz="quarter" idx="11"/>
          </p:nvPr>
        </p:nvSpPr>
        <p:spPr/>
        <p:txBody>
          <a:bodyPr/>
          <a:lstStyle/>
          <a:p>
            <a:r>
              <a:rPr lang="en-US"/>
              <a:t>Simone Krüger Bridge © Equinox</a:t>
            </a:r>
            <a:endParaRPr lang="en-US" dirty="0"/>
          </a:p>
        </p:txBody>
      </p:sp>
      <p:pic>
        <p:nvPicPr>
          <p:cNvPr id="5" name="Picture 4">
            <a:extLst>
              <a:ext uri="{FF2B5EF4-FFF2-40B4-BE49-F238E27FC236}">
                <a16:creationId xmlns:a16="http://schemas.microsoft.com/office/drawing/2014/main" id="{B028671B-D066-47A7-A883-2E4EB589B23B}"/>
              </a:ext>
            </a:extLst>
          </p:cNvPr>
          <p:cNvPicPr>
            <a:picLocks noChangeAspect="1"/>
          </p:cNvPicPr>
          <p:nvPr/>
        </p:nvPicPr>
        <p:blipFill rotWithShape="1">
          <a:blip r:embed="rId4"/>
          <a:srcRect l="23621" t="6989" r="17867" b="3689"/>
          <a:stretch/>
        </p:blipFill>
        <p:spPr>
          <a:xfrm>
            <a:off x="97654" y="-86460"/>
            <a:ext cx="6640498" cy="6758029"/>
          </a:xfrm>
          <a:prstGeom prst="rect">
            <a:avLst/>
          </a:prstGeom>
        </p:spPr>
      </p:pic>
      <p:pic>
        <p:nvPicPr>
          <p:cNvPr id="6" name="Online Media 5">
            <a:hlinkClick r:id="" action="ppaction://media"/>
            <a:extLst>
              <a:ext uri="{FF2B5EF4-FFF2-40B4-BE49-F238E27FC236}">
                <a16:creationId xmlns:a16="http://schemas.microsoft.com/office/drawing/2014/main" id="{02EDFA68-462C-4DDD-9254-4763D9E30822}"/>
              </a:ext>
            </a:extLst>
          </p:cNvPr>
          <p:cNvPicPr>
            <a:picLocks noRot="1" noChangeAspect="1"/>
          </p:cNvPicPr>
          <p:nvPr>
            <a:videoFile r:link="rId1"/>
          </p:nvPr>
        </p:nvPicPr>
        <p:blipFill>
          <a:blip r:embed="rId5"/>
          <a:stretch>
            <a:fillRect/>
          </a:stretch>
        </p:blipFill>
        <p:spPr>
          <a:xfrm>
            <a:off x="5668393" y="1295030"/>
            <a:ext cx="6298706" cy="4724030"/>
          </a:xfrm>
          <a:prstGeom prst="rect">
            <a:avLst/>
          </a:prstGeom>
        </p:spPr>
      </p:pic>
    </p:spTree>
    <p:extLst>
      <p:ext uri="{BB962C8B-B14F-4D97-AF65-F5344CB8AC3E}">
        <p14:creationId xmlns:p14="http://schemas.microsoft.com/office/powerpoint/2010/main" val="3671749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BADCD46-A5CF-450D-82A7-0E1EDEE5B7DA}"/>
              </a:ext>
            </a:extLst>
          </p:cNvPr>
          <p:cNvSpPr>
            <a:spLocks noGrp="1"/>
          </p:cNvSpPr>
          <p:nvPr>
            <p:ph type="body" idx="1"/>
          </p:nvPr>
        </p:nvSpPr>
        <p:spPr>
          <a:xfrm>
            <a:off x="1229244" y="2148396"/>
            <a:ext cx="9733512" cy="3488924"/>
          </a:xfrm>
        </p:spPr>
        <p:txBody>
          <a:bodyPr>
            <a:normAutofit fontScale="92500" lnSpcReduction="10000"/>
          </a:bodyPr>
          <a:lstStyle/>
          <a:p>
            <a:r>
              <a:rPr lang="en-GB" dirty="0"/>
              <a:t>The potential of globalization, offered to us by the benefits of mass communication and technologies, cultural cross-fertilization, and multiculturalism, is very high and one of great humanitarian value. It indeed provides opportunities for greater cross-cultural understanding and appreciation. Many similar contemporary musical practices may be understood within the context of a diasporic cosmopolitanism underpinned by neo-Kantian cosmopolitan values, in which there is a genuine acceptance of the cultural other and the possibility of a togetherness in difference.</a:t>
            </a:r>
          </a:p>
          <a:p>
            <a:endParaRPr lang="en-GB" dirty="0"/>
          </a:p>
        </p:txBody>
      </p:sp>
      <p:sp>
        <p:nvSpPr>
          <p:cNvPr id="4" name="Footer Placeholder 3">
            <a:extLst>
              <a:ext uri="{FF2B5EF4-FFF2-40B4-BE49-F238E27FC236}">
                <a16:creationId xmlns:a16="http://schemas.microsoft.com/office/drawing/2014/main" id="{0D27966F-DCE1-4615-8ECE-B7CA6F7F2605}"/>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120892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Postdemocracy</a:t>
            </a:r>
            <a:endParaRPr lang="en-GB" dirty="0"/>
          </a:p>
        </p:txBody>
      </p:sp>
      <p:sp>
        <p:nvSpPr>
          <p:cNvPr id="3" name="Content Placeholder 2"/>
          <p:cNvSpPr>
            <a:spLocks noGrp="1"/>
          </p:cNvSpPr>
          <p:nvPr>
            <p:ph idx="1"/>
          </p:nvPr>
        </p:nvSpPr>
        <p:spPr/>
        <p:txBody>
          <a:bodyPr>
            <a:normAutofit/>
          </a:bodyPr>
          <a:lstStyle/>
          <a:p>
            <a:r>
              <a:rPr lang="en-GB" dirty="0"/>
              <a:t>since 1990s, state policies have </a:t>
            </a:r>
            <a:r>
              <a:rPr lang="en-GB" dirty="0" err="1"/>
              <a:t>favored</a:t>
            </a:r>
            <a:r>
              <a:rPr lang="en-GB" dirty="0"/>
              <a:t> the interests of the wealthy and socially advantaged, who have benefited most from the unrestricted operation of the capitalist economy (Crouch 2004:vii)</a:t>
            </a:r>
          </a:p>
          <a:p>
            <a:endParaRPr lang="en-GB" dirty="0"/>
          </a:p>
          <a:p>
            <a:r>
              <a:rPr lang="en-US" dirty="0"/>
              <a:t>Sociologist Colin Crouch (2004) describes the current period as “post-democracy”, a new historical point in the parabola of economic globalization, marked by the strengthening of the “global firm”. </a:t>
            </a:r>
            <a:endParaRPr lang="en-GB" dirty="0"/>
          </a:p>
          <a:p>
            <a:endParaRPr lang="en-GB" dirty="0"/>
          </a:p>
        </p:txBody>
      </p:sp>
      <p:sp>
        <p:nvSpPr>
          <p:cNvPr id="4" name="Footer Placeholder 3">
            <a:extLst>
              <a:ext uri="{FF2B5EF4-FFF2-40B4-BE49-F238E27FC236}">
                <a16:creationId xmlns:a16="http://schemas.microsoft.com/office/drawing/2014/main" id="{CB35B551-D7EE-4D1F-BE83-956F6CD75E75}"/>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333631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1518082"/>
            <a:ext cx="10353762" cy="4273118"/>
          </a:xfrm>
        </p:spPr>
        <p:txBody>
          <a:bodyPr>
            <a:normAutofit/>
          </a:bodyPr>
          <a:lstStyle/>
          <a:p>
            <a:pPr marL="0" indent="0">
              <a:buNone/>
            </a:pPr>
            <a:r>
              <a:rPr lang="en-GB" dirty="0"/>
              <a:t>The post-democratic age means the trivialization of democracy due to the political and governmental control of privileged elites characteristic of pre-democratic times, signalling a crisis of egalitarian causes and politics that has rendered them increasingly impotent. </a:t>
            </a:r>
          </a:p>
          <a:p>
            <a:pPr marL="0" indent="0">
              <a:buNone/>
            </a:pPr>
            <a:r>
              <a:rPr lang="en-GB" dirty="0"/>
              <a:t>The shift toward </a:t>
            </a:r>
            <a:r>
              <a:rPr lang="en-GB" dirty="0" err="1"/>
              <a:t>postdemocracy</a:t>
            </a:r>
            <a:r>
              <a:rPr lang="en-GB" dirty="0"/>
              <a:t> raises questions about the idea of citizenship and signals a paradox in western democracies, in which “democracy has moved into a parabola” (5). </a:t>
            </a:r>
          </a:p>
        </p:txBody>
      </p:sp>
      <p:sp>
        <p:nvSpPr>
          <p:cNvPr id="4" name="Footer Placeholder 3">
            <a:extLst>
              <a:ext uri="{FF2B5EF4-FFF2-40B4-BE49-F238E27FC236}">
                <a16:creationId xmlns:a16="http://schemas.microsoft.com/office/drawing/2014/main" id="{A91853DF-65FB-4D0F-8988-7AEF933282E7}"/>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214486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Citizenship</a:t>
            </a:r>
          </a:p>
        </p:txBody>
      </p:sp>
      <p:sp>
        <p:nvSpPr>
          <p:cNvPr id="3" name="Content Placeholder 2"/>
          <p:cNvSpPr>
            <a:spLocks noGrp="1"/>
          </p:cNvSpPr>
          <p:nvPr>
            <p:ph idx="1"/>
          </p:nvPr>
        </p:nvSpPr>
        <p:spPr/>
        <p:txBody>
          <a:bodyPr>
            <a:normAutofit/>
          </a:bodyPr>
          <a:lstStyle/>
          <a:p>
            <a:r>
              <a:rPr lang="en-GB" dirty="0"/>
              <a:t>The quality and character of social, democratic citizenship was historically linked to the welfare state during the mid-twentieth century, the heyday of “unrestrained capitalism” (Crouch 2004:97). Social citizenship stood at the opposite end of market competition and profit, and the inequalities of the capitalist component of society. </a:t>
            </a:r>
          </a:p>
          <a:p>
            <a:endParaRPr lang="en-GB" dirty="0"/>
          </a:p>
          <a:p>
            <a:r>
              <a:rPr lang="en-US" dirty="0"/>
              <a:t>The search must be for ways of retaining the dynamism and enterprise of capitalism while preventing firms and their executives from exercising power to a degree incompatible with democracy. (Crouch 2004:105)</a:t>
            </a:r>
            <a:endParaRPr lang="en-GB" dirty="0"/>
          </a:p>
          <a:p>
            <a:endParaRPr lang="en-GB" dirty="0"/>
          </a:p>
        </p:txBody>
      </p:sp>
      <p:sp>
        <p:nvSpPr>
          <p:cNvPr id="4" name="Footer Placeholder 3">
            <a:extLst>
              <a:ext uri="{FF2B5EF4-FFF2-40B4-BE49-F238E27FC236}">
                <a16:creationId xmlns:a16="http://schemas.microsoft.com/office/drawing/2014/main" id="{7F50663E-E00C-4C3B-A93B-781BAA5C14BC}"/>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640525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What can the active, positive citizen do to bring to terms global financial capitalism and its product of </a:t>
            </a:r>
            <a:r>
              <a:rPr lang="en-GB" dirty="0" err="1"/>
              <a:t>postdemocracy</a:t>
            </a:r>
            <a:r>
              <a:rPr lang="en-GB" dirty="0"/>
              <a:t>? </a:t>
            </a:r>
          </a:p>
          <a:p>
            <a:endParaRPr lang="en-GB" dirty="0"/>
          </a:p>
          <a:p>
            <a:r>
              <a:rPr lang="en-GB" dirty="0"/>
              <a:t>Robin James talks about “a social justice strategy” (2015:172).</a:t>
            </a:r>
          </a:p>
        </p:txBody>
      </p:sp>
      <p:sp>
        <p:nvSpPr>
          <p:cNvPr id="4" name="Footer Placeholder 3">
            <a:extLst>
              <a:ext uri="{FF2B5EF4-FFF2-40B4-BE49-F238E27FC236}">
                <a16:creationId xmlns:a16="http://schemas.microsoft.com/office/drawing/2014/main" id="{652B0082-98D2-44CC-BAD6-9BEC8306C77C}"/>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659088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Musical activism</a:t>
            </a:r>
          </a:p>
        </p:txBody>
      </p:sp>
      <p:sp>
        <p:nvSpPr>
          <p:cNvPr id="3" name="Content Placeholder 2"/>
          <p:cNvSpPr>
            <a:spLocks noGrp="1"/>
          </p:cNvSpPr>
          <p:nvPr>
            <p:ph idx="1"/>
          </p:nvPr>
        </p:nvSpPr>
        <p:spPr>
          <a:xfrm>
            <a:off x="913795" y="2096063"/>
            <a:ext cx="10353762" cy="4322491"/>
          </a:xfrm>
        </p:spPr>
        <p:txBody>
          <a:bodyPr>
            <a:normAutofit fontScale="85000" lnSpcReduction="20000"/>
          </a:bodyPr>
          <a:lstStyle/>
          <a:p>
            <a:r>
              <a:rPr lang="en-GB" dirty="0"/>
              <a:t>Paul McCartney and Brian May have fought animal rights </a:t>
            </a:r>
          </a:p>
          <a:p>
            <a:r>
              <a:rPr lang="en-GB" dirty="0"/>
              <a:t>Bono and his (American Express) consumer/corporate-invested RED Campaign </a:t>
            </a:r>
          </a:p>
          <a:p>
            <a:r>
              <a:rPr lang="en-GB" dirty="0"/>
              <a:t>The charity single “Do They Know It’s Christmas” (1984) and subsequent Live Aid Concert at Wembley Stadium in 1985, organized by Bob Geldof and Midge </a:t>
            </a:r>
            <a:r>
              <a:rPr lang="en-GB" dirty="0" err="1"/>
              <a:t>Ure</a:t>
            </a:r>
            <a:r>
              <a:rPr lang="en-GB" dirty="0"/>
              <a:t>, raised awareness about and funds for the famine in Ethiopia</a:t>
            </a:r>
          </a:p>
          <a:p>
            <a:r>
              <a:rPr lang="en-GB" dirty="0"/>
              <a:t>Posthumous celebrity activism in tribute of Freddie Mercury by fellow band members, including The Freddie Mercury Tribute Concert for AIDS Awareness in 1992 with support from the likes of David Bowie, Liza Minnelli, Annie Lennox, George Michael, Elton John and others, the resultant EP “Five Live” (1993) and DVD of the Tribute Concert (2002), and the 1996 exhibition of photographs of Mercury in the Royal Albert Hall in London, Japan, and other European cities, all in support of the charitable work of the Mercury Phoenix Trust, has provided significant funds to NGOs worldwide to help try and eradicate HIV/AIDS</a:t>
            </a:r>
          </a:p>
          <a:p>
            <a:r>
              <a:rPr lang="en-GB" dirty="0"/>
              <a:t>Taylor Swift has been actively engaged in extensive philanthropy, charity, and “meet-and-greets” with fans with disability</a:t>
            </a:r>
          </a:p>
        </p:txBody>
      </p:sp>
      <p:sp>
        <p:nvSpPr>
          <p:cNvPr id="4" name="Footer Placeholder 3">
            <a:extLst>
              <a:ext uri="{FF2B5EF4-FFF2-40B4-BE49-F238E27FC236}">
                <a16:creationId xmlns:a16="http://schemas.microsoft.com/office/drawing/2014/main" id="{B0D79B65-799C-43A4-A9E2-383ACA4B3DDD}"/>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287952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Political activism</a:t>
            </a:r>
          </a:p>
        </p:txBody>
      </p:sp>
      <p:sp>
        <p:nvSpPr>
          <p:cNvPr id="3" name="Content Placeholder 2"/>
          <p:cNvSpPr>
            <a:spLocks noGrp="1"/>
          </p:cNvSpPr>
          <p:nvPr>
            <p:ph idx="1"/>
          </p:nvPr>
        </p:nvSpPr>
        <p:spPr/>
        <p:txBody>
          <a:bodyPr>
            <a:normAutofit lnSpcReduction="10000"/>
          </a:bodyPr>
          <a:lstStyle/>
          <a:p>
            <a:r>
              <a:rPr lang="en-GB" dirty="0"/>
              <a:t>Katy Perry’s support of Democratic presidential candidate Hillary Clinton (“Roar and Stronger”)</a:t>
            </a:r>
          </a:p>
          <a:p>
            <a:r>
              <a:rPr lang="en-GB" dirty="0"/>
              <a:t>Fleetwood Mac’s backing of Bill Clinton (“Don’t Stop”)</a:t>
            </a:r>
          </a:p>
          <a:p>
            <a:r>
              <a:rPr lang="en-GB" dirty="0" err="1"/>
              <a:t>will.i.am’s</a:t>
            </a:r>
            <a:r>
              <a:rPr lang="en-GB" dirty="0"/>
              <a:t> support of Barrack Obama (“Yes We Can”)</a:t>
            </a:r>
          </a:p>
          <a:p>
            <a:r>
              <a:rPr lang="en-GB" dirty="0"/>
              <a:t>Kid Rock is notoriously known for his support of Republican candidates, including Mitt Romney (in 2012) and Donald Trump (in 2016), while he sells Trump merchandise on his website</a:t>
            </a:r>
          </a:p>
          <a:p>
            <a:r>
              <a:rPr lang="en-GB" dirty="0"/>
              <a:t>grime MCs championed Labour leader Jeremy </a:t>
            </a:r>
            <a:r>
              <a:rPr lang="en-GB" dirty="0" err="1"/>
              <a:t>Corbyn</a:t>
            </a:r>
            <a:r>
              <a:rPr lang="en-GB" dirty="0"/>
              <a:t> in the lead-up the general (snap) election in Britain</a:t>
            </a:r>
          </a:p>
        </p:txBody>
      </p:sp>
      <p:sp>
        <p:nvSpPr>
          <p:cNvPr id="4" name="Footer Placeholder 3">
            <a:extLst>
              <a:ext uri="{FF2B5EF4-FFF2-40B4-BE49-F238E27FC236}">
                <a16:creationId xmlns:a16="http://schemas.microsoft.com/office/drawing/2014/main" id="{38F70FB8-2D61-4479-9CD7-B43B69F79565}"/>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646395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1740023"/>
            <a:ext cx="10353762" cy="4051177"/>
          </a:xfrm>
        </p:spPr>
        <p:txBody>
          <a:bodyPr/>
          <a:lstStyle/>
          <a:p>
            <a:r>
              <a:rPr lang="en-GB" dirty="0"/>
              <a:t>Active citizenship means to mobilize new social identities by recognizing…</a:t>
            </a:r>
          </a:p>
          <a:p>
            <a:endParaRPr lang="en-GB" dirty="0"/>
          </a:p>
          <a:p>
            <a:pPr lvl="1"/>
            <a:r>
              <a:rPr lang="en-GB" dirty="0"/>
              <a:t>their outsider status in the political system, and to make both noisy and articulate demands for admission…. We have already seen how feminist movements have provided very recent, very major instances of this. Ecological movements provide others. This constant scope for new disruptive creativity within the demos gives egalitarian democrats their main hope for the future. (Crouch 2004:116). </a:t>
            </a:r>
          </a:p>
          <a:p>
            <a:endParaRPr lang="en-GB" dirty="0"/>
          </a:p>
        </p:txBody>
      </p:sp>
      <p:sp>
        <p:nvSpPr>
          <p:cNvPr id="4" name="Footer Placeholder 3">
            <a:extLst>
              <a:ext uri="{FF2B5EF4-FFF2-40B4-BE49-F238E27FC236}">
                <a16:creationId xmlns:a16="http://schemas.microsoft.com/office/drawing/2014/main" id="{B739770B-AA57-4B7C-B794-AA8AF5302A90}"/>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2508264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a47443c-1387-4784-b4ff-19336376886d"/>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1497</TotalTime>
  <Words>6409</Words>
  <Application>Microsoft Office PowerPoint</Application>
  <PresentationFormat>Widescreen</PresentationFormat>
  <Paragraphs>227</Paragraphs>
  <Slides>25</Slides>
  <Notes>22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Bookman Old Style</vt:lpstr>
      <vt:lpstr>Calibri</vt:lpstr>
      <vt:lpstr>Rockwell</vt:lpstr>
      <vt:lpstr>Damask</vt:lpstr>
      <vt:lpstr>PowerPoint Presentation</vt:lpstr>
      <vt:lpstr>synopsis</vt:lpstr>
      <vt:lpstr>Postdemocracy</vt:lpstr>
      <vt:lpstr>PowerPoint Presentation</vt:lpstr>
      <vt:lpstr>Citizenship</vt:lpstr>
      <vt:lpstr>PowerPoint Presentation</vt:lpstr>
      <vt:lpstr>Musical activism</vt:lpstr>
      <vt:lpstr>Political activism</vt:lpstr>
      <vt:lpstr>PowerPoint Presentation</vt:lpstr>
      <vt:lpstr>PowerPoint Presentation</vt:lpstr>
      <vt:lpstr>World Music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Liverpool John Moores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 Krueger</dc:creator>
  <cp:lastModifiedBy>Simone Krueger Bridge</cp:lastModifiedBy>
  <cp:revision>254</cp:revision>
  <cp:lastPrinted>2017-10-11T16:54:43Z</cp:lastPrinted>
  <dcterms:created xsi:type="dcterms:W3CDTF">2017-09-28T08:24:44Z</dcterms:created>
  <dcterms:modified xsi:type="dcterms:W3CDTF">2018-03-27T20:20:58Z</dcterms:modified>
</cp:coreProperties>
</file>