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4"/>
  </p:notesMasterIdLst>
  <p:handoutMasterIdLst>
    <p:handoutMasterId r:id="rId35"/>
  </p:handoutMasterIdLst>
  <p:sldIdLst>
    <p:sldId id="297" r:id="rId2"/>
    <p:sldId id="295"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6" r:id="rId29"/>
    <p:sldId id="327" r:id="rId30"/>
    <p:sldId id="323" r:id="rId31"/>
    <p:sldId id="324" r:id="rId32"/>
    <p:sldId id="325" r:id="rId33"/>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5708" autoAdjust="0"/>
  </p:normalViewPr>
  <p:slideViewPr>
    <p:cSldViewPr snapToGrid="0">
      <p:cViewPr varScale="1">
        <p:scale>
          <a:sx n="76" d="100"/>
          <a:sy n="76" d="100"/>
        </p:scale>
        <p:origin x="18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42C1439-AD81-42F6-BA8B-9D788813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48936117-98AA-441C-967B-9CE4C090FD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FB81CA-BF41-40BA-929C-9B8C51263CF3}" type="datetimeFigureOut">
              <a:rPr lang="en-GB" smtClean="0"/>
              <a:t>20/03/2018</a:t>
            </a:fld>
            <a:endParaRPr lang="en-GB"/>
          </a:p>
        </p:txBody>
      </p:sp>
      <p:sp>
        <p:nvSpPr>
          <p:cNvPr id="4" name="Footer Placeholder 3">
            <a:extLst>
              <a:ext uri="{FF2B5EF4-FFF2-40B4-BE49-F238E27FC236}">
                <a16:creationId xmlns:a16="http://schemas.microsoft.com/office/drawing/2014/main" xmlns="" id="{54202237-4F88-41BC-9ED3-1342F67467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5" name="Slide Number Placeholder 4">
            <a:extLst>
              <a:ext uri="{FF2B5EF4-FFF2-40B4-BE49-F238E27FC236}">
                <a16:creationId xmlns:a16="http://schemas.microsoft.com/office/drawing/2014/main" xmlns="" id="{1F6E2926-F248-4380-B230-6245B3EAD2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596A8-EBFA-4FD2-B894-75B0276B8ED5}" type="slidenum">
              <a:rPr lang="en-GB" smtClean="0"/>
              <a:t>‹#›</a:t>
            </a:fld>
            <a:endParaRPr lang="en-GB"/>
          </a:p>
        </p:txBody>
      </p:sp>
    </p:spTree>
    <p:extLst>
      <p:ext uri="{BB962C8B-B14F-4D97-AF65-F5344CB8AC3E}">
        <p14:creationId xmlns:p14="http://schemas.microsoft.com/office/powerpoint/2010/main" val="40673306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326FE-A3F8-4F5B-9289-CB51C1EBA1BB}" type="datetimeFigureOut">
              <a:rPr lang="en-GB" smtClean="0"/>
              <a:t>20/03/2018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image" Target="../media/image17.png"/><Relationship Id="rId4" Type="http://schemas.openxmlformats.org/officeDocument/2006/relationships/image" Target="../media/image18.png"/></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3751734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idea of “a Negro Village” was the most popular in Germany, where the ideas of Social Darwinism were widely spread and accepted by many people. Even Otto Bismarck visited “the Negro Village” exhibition</a:t>
            </a:r>
            <a:r>
              <a:rPr lang="en-GB" dirty="0" smtClean="0"/>
              <a:t>.</a:t>
            </a:r>
          </a:p>
          <a:p>
            <a:endParaRPr lang="en-GB" dirty="0" smtClean="0"/>
          </a:p>
          <a:p>
            <a:r>
              <a:rPr lang="en-GB" b="1" dirty="0" smtClean="0"/>
              <a:t>Image source</a:t>
            </a:r>
            <a:r>
              <a:rPr lang="en-GB" dirty="0" smtClean="0"/>
              <a:t>: https://www.popularresistance.org/deep-racism-the-forgotten-history-of-human-zoos/</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0AE54805-AC01-48E1-8CBD-E7705CAE4147}" type="slidenum">
              <a:rPr lang="en-GB" smtClean="0"/>
              <a:pPr/>
              <a:t>10</a:t>
            </a:fld>
            <a:endParaRPr lang="en-GB"/>
          </a:p>
        </p:txBody>
      </p:sp>
    </p:spTree>
    <p:extLst>
      <p:ext uri="{BB962C8B-B14F-4D97-AF65-F5344CB8AC3E}">
        <p14:creationId xmlns:p14="http://schemas.microsoft.com/office/powerpoint/2010/main" val="2592716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European colonialism</a:t>
            </a:r>
            <a:r>
              <a:rPr lang="en-GB" baseline="0" dirty="0" smtClean="0"/>
              <a:t> has led to </a:t>
            </a:r>
            <a:r>
              <a:rPr lang="en-GB" dirty="0" smtClean="0"/>
              <a:t>social stratification</a:t>
            </a:r>
            <a:r>
              <a:rPr lang="en-GB" baseline="0" dirty="0" smtClean="0"/>
              <a:t> and </a:t>
            </a:r>
            <a:r>
              <a:rPr lang="en-GB" dirty="0" smtClean="0"/>
              <a:t>social injustices, such as discrimination, stereotyping and disadvantage. Social stratification refers to ‘the ordering of society into hierarchies of people in relation to the amount of broadly defined privileges they enjoy’ (</a:t>
            </a:r>
            <a:r>
              <a:rPr lang="en-GB" dirty="0" err="1" smtClean="0"/>
              <a:t>Kotarba</a:t>
            </a:r>
            <a:r>
              <a:rPr lang="en-GB" dirty="0" smtClean="0"/>
              <a:t> and </a:t>
            </a:r>
            <a:r>
              <a:rPr lang="en-GB" dirty="0" err="1" smtClean="0"/>
              <a:t>Vannini</a:t>
            </a:r>
            <a:r>
              <a:rPr lang="en-GB" dirty="0" smtClean="0"/>
              <a:t> 2009:93). Race,</a:t>
            </a:r>
            <a:r>
              <a:rPr lang="en-GB" baseline="0" dirty="0" smtClean="0"/>
              <a:t> ethnicity, as well as g</a:t>
            </a:r>
            <a:r>
              <a:rPr lang="en-GB" dirty="0" smtClean="0"/>
              <a:t>ender, age, class, and so forth are important markers of social existence</a:t>
            </a:r>
            <a:r>
              <a:rPr lang="en-GB" baseline="0" dirty="0" smtClean="0"/>
              <a:t> and identity</a:t>
            </a:r>
            <a:r>
              <a:rPr lang="en-GB" dirty="0" smtClean="0"/>
              <a:t>. They are causes and/or effects of social and cultural forces;</a:t>
            </a:r>
            <a:r>
              <a:rPr lang="en-GB" baseline="0" dirty="0" smtClean="0"/>
              <a:t> </a:t>
            </a:r>
            <a:r>
              <a:rPr lang="en-GB" dirty="0" smtClean="0"/>
              <a:t>socially and/or discursively constructed by different groups of people. They are “real” in the sense that they are outcomes of processes of social interaction,</a:t>
            </a:r>
            <a:r>
              <a:rPr lang="en-GB" baseline="0" dirty="0" smtClean="0"/>
              <a:t> </a:t>
            </a:r>
            <a:r>
              <a:rPr lang="en-GB" dirty="0" smtClean="0"/>
              <a:t>such as what it means to be a man or woman, black or white, and so forth,</a:t>
            </a:r>
            <a:r>
              <a:rPr lang="en-GB" baseline="0" dirty="0" smtClean="0"/>
              <a:t> while these </a:t>
            </a:r>
            <a:r>
              <a:rPr lang="en-GB" dirty="0" smtClean="0"/>
              <a:t>meanings are always subject to interpretation and change. </a:t>
            </a:r>
          </a:p>
          <a:p>
            <a:endParaRPr lang="en-GB" dirty="0" smtClean="0"/>
          </a:p>
          <a:p>
            <a:r>
              <a:rPr lang="en-GB" b="1" dirty="0" smtClean="0"/>
              <a:t>Optional audio-visual study: </a:t>
            </a:r>
            <a:r>
              <a:rPr lang="en-GB" b="0" dirty="0" smtClean="0"/>
              <a:t>The film </a:t>
            </a:r>
            <a:r>
              <a:rPr lang="en-GB" b="0" i="1" dirty="0" smtClean="0"/>
              <a:t>The Mission </a:t>
            </a:r>
            <a:r>
              <a:rPr lang="en-GB" b="0" dirty="0" smtClean="0"/>
              <a:t>depicts </a:t>
            </a:r>
            <a:r>
              <a:rPr lang="en-GB" dirty="0" smtClean="0"/>
              <a:t>18th century Spanish Jesuits trying to protect a remote South American Indian tribe in danger of falling under the rule of pro-slavery Portugal. [excerpt from Disc 2, chapter 3. 9:30mins</a:t>
            </a:r>
            <a:r>
              <a:rPr lang="en-GB" dirty="0" smtClean="0"/>
              <a:t>] During early European expansionism, the Roman Catholic Church asked questions as to whether the “primitive” creatures” encountered by Europeans who arrived in the Americas and elsewhere were actually belonging to the same species, e.g. are they human? The church supported the construction of human subordination and domination in order to justify slavery and exploitation of the indigenous population by Spanish and Portuguese colonialists. </a:t>
            </a:r>
            <a:endParaRPr lang="en-GB" dirty="0" smtClean="0"/>
          </a:p>
          <a:p>
            <a:endParaRPr lang="en-GB" dirty="0" smtClean="0"/>
          </a:p>
          <a:p>
            <a:r>
              <a:rPr lang="en-GB" dirty="0" smtClean="0"/>
              <a:t>“Race” (la </a:t>
            </a:r>
            <a:r>
              <a:rPr lang="en-GB" dirty="0" err="1" smtClean="0"/>
              <a:t>raza</a:t>
            </a:r>
            <a:r>
              <a:rPr lang="en-GB" dirty="0" smtClean="0"/>
              <a:t>) was first used to define Christian aristocratic bloodlines during the Reconquista in the early modern Iberian Peninsula. It became transformed by modern European colonialism and the slave trade, during which “race” was used to justify slavery and colonial hierarchies. The European racially classifying system emerged when peoples from different cultures first encountered another, e.g. the Old World encountering the New World, and had to make sense of peoples who were significantly different from them (Hall 1997:11). The church supported the construction of human subordination and domination in order to justify slavery and exploitation of the indigenous population by Spanish and Portuguese colonialists in the New World. During the European Enlightenment, which celebrated human equality on the basis that everybody is one species, religious discourses were replaced by anthropological ones in order to “mark the difference inside the species [and] how, why one bit of the species is different – more barbarous, more backwards, more civilized – than another part” (Hall 1997:12). Anthropology now forged “The Truth” about human difference and social human classification, which was based in the biological discourses of Social Darwinism. (Darwin’s On the Origin of Species (1859) introduced the idea that race might be inscribed within an evolutionary framework. ). Most of the racial studies from anthropology have influenced scientific racialism. In more recent years, science has sought to utilize higher genetics in the laboratory in order to explain “why these people do not belong in the same camp, why they are very different from one another, why they really are a different species” (Hall 1997:12). Anthropology and science thus sought to define race on the basis of alleged biological and physical characteristics, such as skin pigmentation, hair, etc. (“</a:t>
            </a:r>
            <a:r>
              <a:rPr lang="en-GB" dirty="0" err="1" smtClean="0"/>
              <a:t>color</a:t>
            </a:r>
            <a:r>
              <a:rPr lang="en-GB" dirty="0" smtClean="0"/>
              <a:t>, bone, and hair”) in order to draw divisions between human groups and rank “</a:t>
            </a:r>
            <a:r>
              <a:rPr lang="en-GB" dirty="0" err="1" smtClean="0"/>
              <a:t>racialised</a:t>
            </a:r>
            <a:r>
              <a:rPr lang="en-GB" dirty="0" smtClean="0"/>
              <a:t>” groups hierarchically. In Britain, America, and Australia, the historical construction of race is therefore one of power and subordination where “</a:t>
            </a:r>
            <a:r>
              <a:rPr lang="en-GB" dirty="0" err="1" smtClean="0"/>
              <a:t>colored</a:t>
            </a:r>
            <a:r>
              <a:rPr lang="en-GB" dirty="0" smtClean="0"/>
              <a:t>” people have been disadvantaged in social, political, and cultural life, such as in the labour and housing market, the education system, as well as in media representations. </a:t>
            </a:r>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0AE54805-AC01-48E1-8CBD-E7705CAE4147}" type="slidenum">
              <a:rPr lang="en-GB" smtClean="0"/>
              <a:pPr/>
              <a:t>11</a:t>
            </a:fld>
            <a:endParaRPr lang="en-GB"/>
          </a:p>
        </p:txBody>
      </p:sp>
    </p:spTree>
    <p:extLst>
      <p:ext uri="{BB962C8B-B14F-4D97-AF65-F5344CB8AC3E}">
        <p14:creationId xmlns:p14="http://schemas.microsoft.com/office/powerpoint/2010/main" val="373535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9E42D5E-CB0D-44C3-8820-1DFE137D6741}" type="slidenum">
              <a:rPr lang="en-US"/>
              <a:pPr/>
              <a:t>12</a:t>
            </a:fld>
            <a:endParaRPr lang="en-US"/>
          </a:p>
        </p:txBody>
      </p:sp>
      <p:sp>
        <p:nvSpPr>
          <p:cNvPr id="43011" name="Rectangle 2"/>
          <p:cNvSpPr>
            <a:spLocks noGrp="1" noRot="1" noChangeAspect="1" noChangeArrowheads="1" noTextEdit="1"/>
          </p:cNvSpPr>
          <p:nvPr>
            <p:ph type="sldImg"/>
          </p:nvPr>
        </p:nvSpPr>
        <p:spPr>
          <a:xfrm>
            <a:off x="-103188" y="455613"/>
            <a:ext cx="7010401" cy="3944937"/>
          </a:xfrm>
          <a:ln/>
        </p:spPr>
      </p:sp>
      <p:sp>
        <p:nvSpPr>
          <p:cNvPr id="43012" name="Rectangle 3"/>
          <p:cNvSpPr>
            <a:spLocks noGrp="1" noChangeArrowheads="1"/>
          </p:cNvSpPr>
          <p:nvPr>
            <p:ph type="body" idx="1"/>
          </p:nvPr>
        </p:nvSpPr>
        <p:spPr>
          <a:noFill/>
          <a:ln/>
        </p:spPr>
        <p:txBody>
          <a:bodyPr/>
          <a:lstStyle/>
          <a:p>
            <a:pPr eaLnBrk="1" hangingPunct="1"/>
            <a:r>
              <a:rPr lang="en-GB" sz="1000" b="0" dirty="0" smtClean="0"/>
              <a:t>Along </a:t>
            </a:r>
            <a:r>
              <a:rPr lang="en-GB" sz="1000" b="0" dirty="0" smtClean="0"/>
              <a:t>social </a:t>
            </a:r>
            <a:r>
              <a:rPr lang="en-GB" sz="1000" b="0" dirty="0" smtClean="0"/>
              <a:t>Darwinist lines, French naturalist and zoologist Baron Georges Cuvier’s </a:t>
            </a:r>
            <a:r>
              <a:rPr lang="en-GB" sz="1000" b="0" i="1" dirty="0" smtClean="0"/>
              <a:t>Natural History </a:t>
            </a:r>
            <a:r>
              <a:rPr lang="en-GB" sz="1000" b="0" dirty="0" smtClean="0"/>
              <a:t>(2012 [1890]) portrays the “Human Race” as divided into three categories (e.g. Caucasian, Mongol, and Negro), while Swedish biologist Linnaeus’s </a:t>
            </a:r>
            <a:r>
              <a:rPr lang="en-GB" sz="1000" b="0" i="1" dirty="0" smtClean="0"/>
              <a:t>General System of Nature </a:t>
            </a:r>
            <a:r>
              <a:rPr lang="en-GB" sz="1000" b="0" dirty="0" smtClean="0"/>
              <a:t>(1735) established four basic colour types in descending order (e.g. White Europeans, Red Americans, Yellow Asians, and Black Africans</a:t>
            </a:r>
            <a:r>
              <a:rPr lang="en-GB" sz="1000" b="0" dirty="0" smtClean="0"/>
              <a:t>). The </a:t>
            </a:r>
            <a:r>
              <a:rPr lang="en-GB" sz="1000" b="0" dirty="0" smtClean="0"/>
              <a:t>plates from Baron Cuvier's </a:t>
            </a:r>
            <a:r>
              <a:rPr lang="en-GB" sz="1000" b="0" i="1" dirty="0" smtClean="0"/>
              <a:t>Natural History </a:t>
            </a:r>
            <a:r>
              <a:rPr lang="en-GB" sz="1000" b="0" dirty="0" smtClean="0"/>
              <a:t>(1890) </a:t>
            </a:r>
            <a:r>
              <a:rPr lang="en-GB" sz="1000" b="0" dirty="0" smtClean="0"/>
              <a:t>portray </a:t>
            </a:r>
            <a:r>
              <a:rPr lang="en-GB" sz="1000" b="0" dirty="0" smtClean="0"/>
              <a:t>the “Human Race” </a:t>
            </a:r>
            <a:r>
              <a:rPr lang="en-GB" sz="1000" b="0" dirty="0" smtClean="0"/>
              <a:t>as </a:t>
            </a:r>
            <a:r>
              <a:rPr lang="en-GB" sz="1000" b="0" dirty="0" smtClean="0"/>
              <a:t>divided into 4 categories: American Indian, Caucasian, Mongol and Negro (the same as </a:t>
            </a:r>
            <a:r>
              <a:rPr lang="en-GB" sz="1000" b="0" dirty="0" smtClean="0"/>
              <a:t>Linnaeus), </a:t>
            </a:r>
            <a:r>
              <a:rPr lang="en-GB" sz="1000" b="0" dirty="0" smtClean="0"/>
              <a:t>and show the varieties within these colour coded groups. Each plate purports to show details of human types. The inclusion of the skull is representative of the materialist anthropology and physiognomy of the time. </a:t>
            </a:r>
            <a:endParaRPr lang="en-GB" sz="1000" b="0" dirty="0" smtClean="0"/>
          </a:p>
          <a:p>
            <a:pPr eaLnBrk="1" hangingPunct="1"/>
            <a:endParaRPr lang="en-GB" sz="1000" b="0" dirty="0" smtClean="0"/>
          </a:p>
          <a:p>
            <a:pPr eaLnBrk="1" hangingPunct="1"/>
            <a:endParaRPr lang="en-US" sz="1000" b="0" dirty="0" smtClean="0"/>
          </a:p>
        </p:txBody>
      </p:sp>
    </p:spTree>
    <p:extLst>
      <p:ext uri="{BB962C8B-B14F-4D97-AF65-F5344CB8AC3E}">
        <p14:creationId xmlns:p14="http://schemas.microsoft.com/office/powerpoint/2010/main" val="534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Race has a long history of shifting </a:t>
            </a:r>
            <a:r>
              <a:rPr lang="en-GB" dirty="0" smtClean="0"/>
              <a:t>meanings; it</a:t>
            </a:r>
            <a:r>
              <a:rPr lang="en-GB" baseline="0" dirty="0" smtClean="0"/>
              <a:t> is </a:t>
            </a:r>
            <a:r>
              <a:rPr lang="en-GB" dirty="0" smtClean="0"/>
              <a:t>not </a:t>
            </a:r>
            <a:r>
              <a:rPr lang="en-GB" dirty="0" smtClean="0"/>
              <a:t>a universal or absolute </a:t>
            </a:r>
            <a:r>
              <a:rPr lang="en-GB" dirty="0" smtClean="0"/>
              <a:t>concept. </a:t>
            </a:r>
            <a:r>
              <a:rPr lang="en-GB" dirty="0" smtClean="0"/>
              <a:t>According to Stuart Hall, race is “a discursive construct… a sliding signifier” (1997:5), which is discursively constructed. This is illustrated in the historical shift of the meaning of the word “race</a:t>
            </a:r>
            <a:r>
              <a:rPr lang="en-GB" dirty="0" smtClean="0"/>
              <a:t>”.</a:t>
            </a:r>
          </a:p>
          <a:p>
            <a:endParaRPr lang="en-GB" dirty="0" smtClean="0"/>
          </a:p>
          <a:p>
            <a:r>
              <a:rPr lang="en-GB" b="1" dirty="0" smtClean="0"/>
              <a:t>Optional audio-visual</a:t>
            </a:r>
            <a:r>
              <a:rPr lang="en-GB" b="1" baseline="0" dirty="0" smtClean="0"/>
              <a:t> study</a:t>
            </a:r>
            <a:r>
              <a:rPr lang="en-GB" baseline="0" dirty="0" smtClean="0"/>
              <a:t>: </a:t>
            </a:r>
            <a:r>
              <a:rPr lang="en-GB" i="1" baseline="0" dirty="0" smtClean="0"/>
              <a:t>Racism: A History </a:t>
            </a:r>
            <a:r>
              <a:rPr lang="en-GB" i="0" baseline="0" dirty="0" smtClean="0"/>
              <a:t>(episode 1), which examines how ideas of racial difference have evolved in response to historical events.</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F5CC0FA2-FE22-40AF-8A71-811A9D8BAFF2}" type="slidenum">
              <a:rPr lang="en-GB" smtClean="0"/>
              <a:t>13</a:t>
            </a:fld>
            <a:endParaRPr lang="en-GB"/>
          </a:p>
        </p:txBody>
      </p:sp>
    </p:spTree>
    <p:extLst>
      <p:ext uri="{BB962C8B-B14F-4D97-AF65-F5344CB8AC3E}">
        <p14:creationId xmlns:p14="http://schemas.microsoft.com/office/powerpoint/2010/main" val="373544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4A97B51-9959-4C8C-BD1A-528525D6F915}" type="slidenum">
              <a:rPr lang="en-US"/>
              <a:pPr/>
              <a:t>14</a:t>
            </a:fld>
            <a:endParaRPr lang="en-US"/>
          </a:p>
        </p:txBody>
      </p:sp>
      <p:sp>
        <p:nvSpPr>
          <p:cNvPr id="52227" name="Rectangle 2"/>
          <p:cNvSpPr>
            <a:spLocks noGrp="1" noChangeArrowheads="1"/>
          </p:cNvSpPr>
          <p:nvPr>
            <p:ph type="body" idx="1"/>
          </p:nvPr>
        </p:nvSpPr>
        <p:spPr>
          <a:noFill/>
          <a:ln/>
        </p:spPr>
        <p:txBody>
          <a:bodyPr/>
          <a:lstStyle/>
          <a:p>
            <a:pPr marL="0" indent="0" eaLnBrk="1" hangingPunct="1">
              <a:lnSpc>
                <a:spcPct val="90000"/>
              </a:lnSpc>
              <a:buNone/>
            </a:pPr>
            <a:r>
              <a:rPr lang="en-GB" baseline="0" dirty="0" smtClean="0"/>
              <a:t>The institutionalization of racist sentiments and implications has shaped the stereotypes and narratives around much commercialized popular culture. </a:t>
            </a:r>
            <a:endParaRPr lang="en-GB" baseline="0" dirty="0" smtClean="0"/>
          </a:p>
          <a:p>
            <a:pPr marL="0" indent="0" eaLnBrk="1" hangingPunct="1">
              <a:lnSpc>
                <a:spcPct val="90000"/>
              </a:lnSpc>
              <a:buNone/>
            </a:pPr>
            <a:endParaRPr lang="en-GB" baseline="0" dirty="0" smtClean="0"/>
          </a:p>
          <a:p>
            <a:pPr marL="0" indent="0" eaLnBrk="1" hangingPunct="1">
              <a:lnSpc>
                <a:spcPct val="90000"/>
              </a:lnSpc>
              <a:buNone/>
            </a:pPr>
            <a:r>
              <a:rPr lang="en-GB" baseline="0" dirty="0" smtClean="0"/>
              <a:t>Prior </a:t>
            </a:r>
            <a:r>
              <a:rPr lang="en-GB" baseline="0" dirty="0" smtClean="0"/>
              <a:t>to the American Civil War, slaves were depicted as benign and happy with their position; </a:t>
            </a:r>
            <a:r>
              <a:rPr lang="en-GB" baseline="0" dirty="0" smtClean="0"/>
              <a:t>during </a:t>
            </a:r>
            <a:r>
              <a:rPr lang="en-GB" baseline="0" dirty="0" smtClean="0"/>
              <a:t>the Reconstruction when there was pressure on resources, this image was replaced by </a:t>
            </a:r>
            <a:r>
              <a:rPr lang="en-GB" baseline="0" dirty="0" smtClean="0"/>
              <a:t>“the </a:t>
            </a:r>
            <a:r>
              <a:rPr lang="en-GB" baseline="0" dirty="0" smtClean="0"/>
              <a:t>black </a:t>
            </a:r>
            <a:r>
              <a:rPr lang="en-GB" baseline="0" dirty="0" smtClean="0"/>
              <a:t>brute” raping (white) women, </a:t>
            </a:r>
            <a:r>
              <a:rPr lang="en-GB" baseline="0" dirty="0" smtClean="0"/>
              <a:t>a trend that continued in the early twentieth century. </a:t>
            </a:r>
            <a:endParaRPr lang="en-GB" baseline="0" dirty="0" smtClean="0"/>
          </a:p>
          <a:p>
            <a:pPr marL="0" indent="0" eaLnBrk="1" hangingPunct="1">
              <a:lnSpc>
                <a:spcPct val="90000"/>
              </a:lnSpc>
              <a:buNone/>
            </a:pPr>
            <a:endParaRPr lang="en-GB" baseline="0" dirty="0" smtClean="0"/>
          </a:p>
          <a:p>
            <a:pPr marL="0" indent="0" eaLnBrk="1" hangingPunct="1">
              <a:lnSpc>
                <a:spcPct val="90000"/>
              </a:lnSpc>
              <a:buNone/>
            </a:pPr>
            <a:r>
              <a:rPr lang="en-GB" baseline="0" dirty="0" smtClean="0"/>
              <a:t>The most racist stereotypes often echoed colonial and slave histories in both Britain and America evident in early Hollywood films . </a:t>
            </a:r>
          </a:p>
          <a:p>
            <a:pPr marL="0" indent="0" eaLnBrk="1" hangingPunct="1">
              <a:lnSpc>
                <a:spcPct val="90000"/>
              </a:lnSpc>
              <a:buNone/>
            </a:pPr>
            <a:endParaRPr lang="en-GB" baseline="0" dirty="0" smtClean="0"/>
          </a:p>
          <a:p>
            <a:pPr marL="0" indent="0" eaLnBrk="1" hangingPunct="1">
              <a:lnSpc>
                <a:spcPct val="90000"/>
              </a:lnSpc>
              <a:buNone/>
            </a:pPr>
            <a:r>
              <a:rPr lang="en-GB" baseline="0" dirty="0" smtClean="0"/>
              <a:t>Since </a:t>
            </a:r>
            <a:r>
              <a:rPr lang="en-GB" baseline="0" dirty="0" smtClean="0"/>
              <a:t>the late 1950s and 60s, representations have often </a:t>
            </a:r>
            <a:r>
              <a:rPr lang="en-GB" baseline="0" dirty="0" err="1" smtClean="0"/>
              <a:t>centered</a:t>
            </a:r>
            <a:r>
              <a:rPr lang="en-GB" baseline="0" dirty="0" smtClean="0"/>
              <a:t> on the idea that there was something intrinsically criminal about black culture, leading increasingly toward imagery of black youth as muggers, urban rioters, and criminals. </a:t>
            </a:r>
            <a:r>
              <a:rPr lang="en-GB" baseline="0" dirty="0" err="1" smtClean="0"/>
              <a:t>edia</a:t>
            </a:r>
            <a:r>
              <a:rPr lang="en-GB" baseline="0" dirty="0" smtClean="0"/>
              <a:t> </a:t>
            </a:r>
            <a:r>
              <a:rPr lang="en-GB" baseline="0" dirty="0" smtClean="0"/>
              <a:t>racism in the west became tainted by images of hedonism, evasion of work, and </a:t>
            </a:r>
            <a:r>
              <a:rPr lang="en-GB" baseline="0" dirty="0" smtClean="0"/>
              <a:t>criminality. </a:t>
            </a:r>
          </a:p>
          <a:p>
            <a:pPr marL="0" indent="0" eaLnBrk="1" hangingPunct="1">
              <a:lnSpc>
                <a:spcPct val="90000"/>
              </a:lnSpc>
              <a:buNone/>
            </a:pPr>
            <a:endParaRPr lang="en-GB" baseline="0" dirty="0" smtClean="0"/>
          </a:p>
          <a:p>
            <a:pPr marL="0" indent="0" eaLnBrk="1" hangingPunct="1">
              <a:lnSpc>
                <a:spcPct val="90000"/>
              </a:lnSpc>
              <a:buNone/>
            </a:pPr>
            <a:r>
              <a:rPr lang="en-GB" baseline="0" dirty="0" smtClean="0"/>
              <a:t>By </a:t>
            </a:r>
            <a:r>
              <a:rPr lang="en-GB" baseline="0" dirty="0" smtClean="0"/>
              <a:t>the late 1990s and early </a:t>
            </a:r>
            <a:r>
              <a:rPr lang="en-GB" baseline="0" dirty="0" smtClean="0"/>
              <a:t>2000, representations </a:t>
            </a:r>
            <a:r>
              <a:rPr lang="en-GB" baseline="0" dirty="0" smtClean="0"/>
              <a:t>of potentially gun-toting members of drug-crazed </a:t>
            </a:r>
            <a:r>
              <a:rPr lang="en-GB" baseline="0" dirty="0" smtClean="0"/>
              <a:t>gangs suggest that there is </a:t>
            </a:r>
            <a:r>
              <a:rPr lang="en-GB" baseline="0" dirty="0" smtClean="0"/>
              <a:t>thus a clear continuity in the representation of this particular group as a criminal threat to the social order.</a:t>
            </a:r>
            <a:endParaRPr lang="en-US" baseline="0" dirty="0" smtClean="0"/>
          </a:p>
        </p:txBody>
      </p:sp>
      <p:pic>
        <p:nvPicPr>
          <p:cNvPr id="52228" name="Picture 3" descr="rm-pulp"/>
          <p:cNvPicPr>
            <a:picLocks noChangeAspect="1" noChangeArrowheads="1"/>
          </p:cNvPicPr>
          <p:nvPr/>
        </p:nvPicPr>
        <p:blipFill>
          <a:blip r:embed="rId3"/>
          <a:srcRect/>
          <a:stretch>
            <a:fillRect/>
          </a:stretch>
        </p:blipFill>
        <p:spPr bwMode="auto">
          <a:xfrm>
            <a:off x="1122377" y="1448440"/>
            <a:ext cx="1445316" cy="2319693"/>
          </a:xfrm>
          <a:prstGeom prst="rect">
            <a:avLst/>
          </a:prstGeom>
          <a:noFill/>
          <a:ln w="9525">
            <a:noFill/>
            <a:miter lim="800000"/>
            <a:headEnd/>
            <a:tailEnd/>
          </a:ln>
        </p:spPr>
      </p:pic>
      <p:pic>
        <p:nvPicPr>
          <p:cNvPr id="52229" name="Picture 4" descr="rm-gone"/>
          <p:cNvPicPr>
            <a:picLocks noChangeAspect="1" noChangeArrowheads="1"/>
          </p:cNvPicPr>
          <p:nvPr/>
        </p:nvPicPr>
        <p:blipFill>
          <a:blip r:embed="rId4"/>
          <a:srcRect/>
          <a:stretch>
            <a:fillRect/>
          </a:stretch>
        </p:blipFill>
        <p:spPr bwMode="auto">
          <a:xfrm>
            <a:off x="3922774" y="951623"/>
            <a:ext cx="1942391" cy="2467641"/>
          </a:xfrm>
          <a:prstGeom prst="rect">
            <a:avLst/>
          </a:prstGeom>
          <a:noFill/>
          <a:ln w="9525">
            <a:noFill/>
            <a:miter lim="800000"/>
            <a:headEnd/>
            <a:tailEnd/>
          </a:ln>
        </p:spPr>
      </p:pic>
      <p:pic>
        <p:nvPicPr>
          <p:cNvPr id="52230" name="Picture 5" descr="rm-will"/>
          <p:cNvPicPr>
            <a:picLocks noChangeAspect="1" noChangeArrowheads="1"/>
          </p:cNvPicPr>
          <p:nvPr/>
        </p:nvPicPr>
        <p:blipFill>
          <a:blip r:embed="rId5"/>
          <a:srcRect/>
          <a:stretch>
            <a:fillRect/>
          </a:stretch>
        </p:blipFill>
        <p:spPr bwMode="auto">
          <a:xfrm>
            <a:off x="2485374" y="869429"/>
            <a:ext cx="1223691" cy="2100510"/>
          </a:xfrm>
          <a:prstGeom prst="rect">
            <a:avLst/>
          </a:prstGeom>
          <a:noFill/>
          <a:ln w="9525">
            <a:noFill/>
            <a:miter lim="800000"/>
            <a:headEnd/>
            <a:tailEnd/>
          </a:ln>
        </p:spPr>
      </p:pic>
    </p:spTree>
    <p:extLst>
      <p:ext uri="{BB962C8B-B14F-4D97-AF65-F5344CB8AC3E}">
        <p14:creationId xmlns:p14="http://schemas.microsoft.com/office/powerpoint/2010/main" val="3955650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During the 1930s, </a:t>
            </a:r>
            <a:r>
              <a:rPr lang="en-GB" dirty="0" smtClean="0"/>
              <a:t>the </a:t>
            </a:r>
            <a:r>
              <a:rPr lang="en-GB" dirty="0" smtClean="0"/>
              <a:t>Nazis were consolidating their power in </a:t>
            </a:r>
            <a:r>
              <a:rPr lang="en-GB" dirty="0" smtClean="0"/>
              <a:t>Germany, </a:t>
            </a:r>
            <a:r>
              <a:rPr lang="en-GB" dirty="0" smtClean="0"/>
              <a:t>and Fascism was advancing in </a:t>
            </a:r>
            <a:r>
              <a:rPr lang="en-GB" dirty="0" smtClean="0"/>
              <a:t>Europe, an </a:t>
            </a:r>
            <a:r>
              <a:rPr lang="en-GB" dirty="0" smtClean="0"/>
              <a:t>umbrella term for all extreme nationalistic and dictator-led anti-liberal, anti-Jewish and anti-Marxist movements that opposed parliamentary democracy. </a:t>
            </a:r>
            <a:r>
              <a:rPr lang="en-GB" dirty="0" smtClean="0"/>
              <a:t>The </a:t>
            </a:r>
            <a:r>
              <a:rPr lang="en-GB" dirty="0" smtClean="0"/>
              <a:t>ranks of entertainers were thinned out by the Nazis, and many artists fled to the US and Britain, while the Nazi-controlled record companies only released Aryan </a:t>
            </a:r>
            <a:r>
              <a:rPr lang="en-GB" dirty="0" smtClean="0"/>
              <a:t>music (music by Blacks, Jews</a:t>
            </a:r>
            <a:r>
              <a:rPr lang="en-GB" baseline="0" dirty="0" smtClean="0"/>
              <a:t> was banned/censored; see image titled “</a:t>
            </a:r>
            <a:r>
              <a:rPr lang="en-GB" baseline="0" dirty="0" err="1" smtClean="0"/>
              <a:t>Entartete</a:t>
            </a:r>
            <a:r>
              <a:rPr lang="en-GB" baseline="0" dirty="0" smtClean="0"/>
              <a:t> </a:t>
            </a:r>
            <a:r>
              <a:rPr lang="en-GB" baseline="0" dirty="0" err="1" smtClean="0"/>
              <a:t>Musik</a:t>
            </a:r>
            <a:r>
              <a:rPr lang="en-GB" baseline="0" dirty="0" smtClean="0"/>
              <a:t> [Degenerated Music])</a:t>
            </a:r>
            <a:r>
              <a:rPr lang="en-GB" dirty="0" smtClean="0"/>
              <a:t>. </a:t>
            </a:r>
            <a:r>
              <a:rPr lang="en-GB" dirty="0" smtClean="0"/>
              <a:t>The German record industry was </a:t>
            </a:r>
            <a:r>
              <a:rPr lang="en-GB" dirty="0" smtClean="0"/>
              <a:t>forced </a:t>
            </a:r>
            <a:r>
              <a:rPr lang="en-GB" dirty="0" smtClean="0"/>
              <a:t>since 1933 to adopt to the National Socialist ideology. </a:t>
            </a:r>
            <a:endParaRPr lang="en-GB" dirty="0" smtClean="0"/>
          </a:p>
          <a:p>
            <a:endParaRPr lang="en-GB" dirty="0" smtClean="0"/>
          </a:p>
          <a:p>
            <a:r>
              <a:rPr lang="en-GB" dirty="0" smtClean="0"/>
              <a:t>Fascist </a:t>
            </a:r>
            <a:r>
              <a:rPr lang="en-GB" dirty="0" smtClean="0"/>
              <a:t>music </a:t>
            </a:r>
            <a:r>
              <a:rPr lang="en-GB" dirty="0" smtClean="0"/>
              <a:t>(e.g. nostalgic and escapist songs, martial music) became a means </a:t>
            </a:r>
            <a:r>
              <a:rPr lang="en-GB" dirty="0" smtClean="0"/>
              <a:t>to attempt to appeal to the masses and create groups of followers submissively dependent on their </a:t>
            </a:r>
            <a:r>
              <a:rPr lang="en-GB" dirty="0" smtClean="0"/>
              <a:t>leaders. Typical </a:t>
            </a:r>
            <a:r>
              <a:rPr lang="en-GB" dirty="0" smtClean="0"/>
              <a:t>was, and still today is, the transformation of existing musical material (workers songs, folk songs, military songs) with an already established mass appeal into aggressive right-wing combat songs by using new nationalistic lyrics and/or changes in the musical arrangements. </a:t>
            </a:r>
            <a:endParaRPr lang="en-GB" dirty="0" smtClean="0"/>
          </a:p>
          <a:p>
            <a:endParaRPr lang="en-GB" dirty="0" smtClean="0"/>
          </a:p>
          <a:p>
            <a:r>
              <a:rPr lang="en-GB" dirty="0" smtClean="0"/>
              <a:t>This </a:t>
            </a:r>
            <a:r>
              <a:rPr lang="en-GB" dirty="0" smtClean="0"/>
              <a:t>approach is characteristic of all fascist movements</a:t>
            </a:r>
            <a:r>
              <a:rPr lang="en-GB" dirty="0" smtClean="0"/>
              <a:t>.</a:t>
            </a:r>
          </a:p>
          <a:p>
            <a:endParaRPr lang="en-GB" dirty="0" smtClean="0"/>
          </a:p>
          <a:p>
            <a:r>
              <a:rPr lang="en-GB" b="1" dirty="0" smtClean="0"/>
              <a:t>Image (left) credit</a:t>
            </a:r>
            <a:r>
              <a:rPr lang="en-GB" baseline="0" dirty="0" smtClean="0"/>
              <a:t>: Propaganda poster portraying jazz and especially saxophone music as '</a:t>
            </a:r>
            <a:r>
              <a:rPr lang="en-GB" baseline="0" dirty="0" err="1" smtClean="0"/>
              <a:t>entartete</a:t>
            </a:r>
            <a:r>
              <a:rPr lang="en-GB" baseline="0" dirty="0" smtClean="0"/>
              <a:t> </a:t>
            </a:r>
            <a:r>
              <a:rPr lang="en-GB" baseline="0" dirty="0" err="1" smtClean="0"/>
              <a:t>musik</a:t>
            </a:r>
            <a:r>
              <a:rPr lang="en-GB" baseline="0" dirty="0" smtClean="0"/>
              <a:t>’; https://portal.picture-alliance.com/portal/resultview/searchresult/print/34987873, accessed 20 March 2018</a:t>
            </a:r>
          </a:p>
          <a:p>
            <a:endParaRPr lang="en-GB" baseline="0" dirty="0" smtClean="0"/>
          </a:p>
          <a:p>
            <a:r>
              <a:rPr lang="en-GB" b="1" baseline="0" dirty="0" smtClean="0"/>
              <a:t>Image (right) credit</a:t>
            </a:r>
            <a:r>
              <a:rPr lang="en-GB" baseline="0" dirty="0" smtClean="0"/>
              <a:t>: </a:t>
            </a:r>
            <a:r>
              <a:rPr lang="de-DE" baseline="0" dirty="0" smtClean="0"/>
              <a:t>Musikkorps Der Leibstandarte Adolf Hitler*  ‎– Deutschland, Deutschland Über Alles / Die Fahne Hoch (Horst Wessel-Lied) / Badenweiler Marsch; https://www.discogs.com/Musikkorps-Der-Leibstandarte-Adolf-Hitler-Deutschland-Deutschland-%C3%9Cber-Alles-Die-Fahne-Hoch-Horst-W/release/3517989, </a:t>
            </a:r>
            <a:r>
              <a:rPr lang="de-DE" baseline="0" dirty="0" err="1" smtClean="0"/>
              <a:t>accessed</a:t>
            </a:r>
            <a:r>
              <a:rPr lang="de-DE" baseline="0" dirty="0" smtClean="0"/>
              <a:t> 20 March 2018</a:t>
            </a:r>
          </a:p>
          <a:p>
            <a:endParaRPr lang="de-DE" baseline="0" dirty="0" smtClean="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Tree>
    <p:extLst>
      <p:ext uri="{BB962C8B-B14F-4D97-AF65-F5344CB8AC3E}">
        <p14:creationId xmlns:p14="http://schemas.microsoft.com/office/powerpoint/2010/main" val="274789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WWII, while explicitly </a:t>
            </a:r>
            <a:r>
              <a:rPr lang="en-GB" dirty="0" smtClean="0"/>
              <a:t>neo-fascist parties became marginal in most European </a:t>
            </a:r>
            <a:r>
              <a:rPr lang="en-GB" dirty="0" smtClean="0"/>
              <a:t>countries,</a:t>
            </a:r>
            <a:r>
              <a:rPr lang="en-GB" baseline="0" dirty="0" smtClean="0"/>
              <a:t> </a:t>
            </a:r>
            <a:r>
              <a:rPr lang="en-GB" dirty="0" smtClean="0"/>
              <a:t>for </a:t>
            </a:r>
            <a:r>
              <a:rPr lang="en-GB" dirty="0" smtClean="0"/>
              <a:t>some young </a:t>
            </a:r>
            <a:r>
              <a:rPr lang="en-GB" dirty="0" smtClean="0"/>
              <a:t>people </a:t>
            </a:r>
            <a:r>
              <a:rPr lang="en-GB" dirty="0" smtClean="0"/>
              <a:t>Nazi symbols’ shock value still constitutes their key attraction. </a:t>
            </a:r>
            <a:endParaRPr lang="en-GB" dirty="0" smtClean="0"/>
          </a:p>
          <a:p>
            <a:endParaRPr lang="en-GB" dirty="0" smtClean="0"/>
          </a:p>
          <a:p>
            <a:r>
              <a:rPr lang="en-GB" dirty="0" smtClean="0"/>
              <a:t>In </a:t>
            </a:r>
            <a:r>
              <a:rPr lang="en-GB" dirty="0" smtClean="0"/>
              <a:t>the late </a:t>
            </a:r>
            <a:r>
              <a:rPr lang="en-GB" dirty="0" smtClean="0"/>
              <a:t>1960s</a:t>
            </a:r>
            <a:r>
              <a:rPr lang="en-GB" dirty="0" smtClean="0"/>
              <a:t>, some </a:t>
            </a:r>
            <a:r>
              <a:rPr lang="en-GB" dirty="0" smtClean="0"/>
              <a:t>rock and punk </a:t>
            </a:r>
            <a:r>
              <a:rPr lang="en-GB" dirty="0" smtClean="0"/>
              <a:t>music started to contain racist ideologies, </a:t>
            </a:r>
            <a:r>
              <a:rPr lang="en-GB" dirty="0" smtClean="0"/>
              <a:t>antisemitism, abortion policies and gender issues, homophobia, anti-</a:t>
            </a:r>
            <a:r>
              <a:rPr lang="en-GB" dirty="0" err="1" smtClean="0"/>
              <a:t>labor</a:t>
            </a:r>
            <a:r>
              <a:rPr lang="en-GB" dirty="0" smtClean="0"/>
              <a:t> and anti-welfare politics, instigated </a:t>
            </a:r>
            <a:r>
              <a:rPr lang="en-GB" dirty="0" smtClean="0"/>
              <a:t>by the British skinhead </a:t>
            </a:r>
            <a:r>
              <a:rPr lang="en-GB" dirty="0" smtClean="0"/>
              <a:t>scene.</a:t>
            </a:r>
            <a:r>
              <a:rPr lang="en-GB" baseline="0" dirty="0" smtClean="0"/>
              <a:t> </a:t>
            </a:r>
          </a:p>
          <a:p>
            <a:endParaRPr lang="en-GB" baseline="0" dirty="0" smtClean="0"/>
          </a:p>
          <a:p>
            <a:r>
              <a:rPr lang="en-GB" dirty="0" smtClean="0"/>
              <a:t>In </a:t>
            </a:r>
            <a:r>
              <a:rPr lang="en-GB" dirty="0" smtClean="0"/>
              <a:t>the early 1970s, and with decreasing popularity of the skinhead movement, some skinheads joined neo-Nazi organizations like the National Front and the British </a:t>
            </a:r>
            <a:r>
              <a:rPr lang="en-GB" dirty="0" smtClean="0"/>
              <a:t>Movement.</a:t>
            </a:r>
            <a:r>
              <a:rPr lang="en-GB" baseline="0" dirty="0" smtClean="0"/>
              <a:t> T</a:t>
            </a:r>
            <a:r>
              <a:rPr lang="en-GB" dirty="0" smtClean="0"/>
              <a:t>he </a:t>
            </a:r>
            <a:r>
              <a:rPr lang="en-GB" dirty="0" smtClean="0"/>
              <a:t>skinhead scene flourished again and with it the number of supporters of the National Front. This second skinhead generation listened to punk music, also known as Oi! Music, </a:t>
            </a:r>
            <a:r>
              <a:rPr lang="en-GB" dirty="0" smtClean="0"/>
              <a:t>“</a:t>
            </a:r>
            <a:r>
              <a:rPr lang="en-GB" dirty="0" smtClean="0"/>
              <a:t>white” music by bands like Sham </a:t>
            </a:r>
            <a:r>
              <a:rPr lang="en-GB" dirty="0" smtClean="0"/>
              <a:t>69. </a:t>
            </a:r>
            <a:r>
              <a:rPr lang="en-GB" dirty="0" smtClean="0"/>
              <a:t>Oi! music </a:t>
            </a:r>
            <a:r>
              <a:rPr lang="en-GB" dirty="0" smtClean="0"/>
              <a:t>is a </a:t>
            </a:r>
            <a:r>
              <a:rPr lang="en-GB" dirty="0" smtClean="0"/>
              <a:t>description for fast punk </a:t>
            </a:r>
            <a:r>
              <a:rPr lang="en-GB" dirty="0" smtClean="0"/>
              <a:t>rock. Oi</a:t>
            </a:r>
            <a:r>
              <a:rPr lang="en-GB" dirty="0" smtClean="0"/>
              <a:t>! music expresses political </a:t>
            </a:r>
            <a:r>
              <a:rPr lang="en-GB" dirty="0" smtClean="0"/>
              <a:t>opinions, </a:t>
            </a:r>
            <a:r>
              <a:rPr lang="en-GB" dirty="0" smtClean="0"/>
              <a:t>while right Oi! music entices violence in nearly all songs. </a:t>
            </a:r>
            <a:endParaRPr lang="en-GB" dirty="0" smtClean="0"/>
          </a:p>
          <a:p>
            <a:endParaRPr lang="en-GB" dirty="0" smtClean="0"/>
          </a:p>
          <a:p>
            <a:r>
              <a:rPr lang="en-GB" b="1" dirty="0" smtClean="0"/>
              <a:t>Image credit</a:t>
            </a:r>
            <a:r>
              <a:rPr lang="en-GB" dirty="0" smtClean="0"/>
              <a:t>:</a:t>
            </a:r>
            <a:r>
              <a:rPr lang="en-GB" baseline="0" dirty="0" smtClean="0"/>
              <a:t> Skinheads moshing to a band, Brighton, UK 1983, by John G Byrne; https://portal.picture-alliance.com/portal/resultview/searchresult/print/55403962, accessed 20 March 2018. </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Tree>
    <p:extLst>
      <p:ext uri="{BB962C8B-B14F-4D97-AF65-F5344CB8AC3E}">
        <p14:creationId xmlns:p14="http://schemas.microsoft.com/office/powerpoint/2010/main" val="131920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Examples of Neo-</a:t>
            </a:r>
            <a:r>
              <a:rPr lang="en-GB" b="1" dirty="0" err="1" smtClean="0"/>
              <a:t>nNzi</a:t>
            </a:r>
            <a:r>
              <a:rPr lang="en-GB" b="1" dirty="0" smtClean="0"/>
              <a:t> rock songs:</a:t>
            </a:r>
            <a:r>
              <a:rPr lang="en-GB" b="1" baseline="0" dirty="0" smtClean="0"/>
              <a:t> </a:t>
            </a:r>
            <a:endParaRPr lang="en-GB" baseline="0" dirty="0" smtClean="0"/>
          </a:p>
          <a:p>
            <a:r>
              <a:rPr lang="en-GB" dirty="0" smtClean="0"/>
              <a:t>Tomorrow belongs to me (1984)</a:t>
            </a:r>
          </a:p>
          <a:p>
            <a:r>
              <a:rPr lang="en-GB" dirty="0" smtClean="0"/>
              <a:t>Bring Back the Glory of Deutschland</a:t>
            </a:r>
          </a:p>
          <a:p>
            <a:r>
              <a:rPr lang="en-GB" dirty="0" smtClean="0"/>
              <a:t>Blood and Honour (1985)</a:t>
            </a:r>
          </a:p>
          <a:p>
            <a:r>
              <a:rPr lang="en-GB" dirty="0" smtClean="0"/>
              <a:t>Pride of a Nation (1987)</a:t>
            </a:r>
          </a:p>
          <a:p>
            <a:endParaRPr lang="en-GB" dirty="0" smtClean="0"/>
          </a:p>
          <a:p>
            <a:r>
              <a:rPr lang="en-GB" b="1" dirty="0" smtClean="0"/>
              <a:t>Optional audio-visual study</a:t>
            </a:r>
            <a:r>
              <a:rPr lang="en-GB" dirty="0" smtClean="0"/>
              <a:t>: Screwdriver documentary.</a:t>
            </a:r>
            <a:r>
              <a:rPr lang="en-GB" baseline="0" dirty="0" smtClean="0"/>
              <a:t> </a:t>
            </a:r>
            <a:r>
              <a:rPr lang="en-GB" dirty="0" smtClean="0"/>
              <a:t>Part I available at http://www.youtube.com/watch?v=VF4XdWp6-Ec; Part II available at http://www.youtube.com/watch?v=fDwX5jvsZ18&amp;feature=related </a:t>
            </a:r>
          </a:p>
          <a:p>
            <a:endParaRPr lang="en-GB" dirty="0" smtClean="0"/>
          </a:p>
          <a:p>
            <a:r>
              <a:rPr lang="en-GB" b="1" dirty="0" err="1" smtClean="0"/>
              <a:t>Weblink</a:t>
            </a:r>
            <a:r>
              <a:rPr lang="en-GB" b="1" dirty="0" smtClean="0"/>
              <a:t> reading</a:t>
            </a:r>
            <a:r>
              <a:rPr lang="en-GB" baseline="0" dirty="0" smtClean="0"/>
              <a:t>: Whelan, Brian. 2013. Ian Stuart Donaldson and a legacy of hate. Available at https://www.channel4.com/news/ian-stuart-donaldson-a-legacy-of-hate, accessed 20 March 2018. </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17</a:t>
            </a:fld>
            <a:endParaRPr lang="en-GB"/>
          </a:p>
        </p:txBody>
      </p:sp>
    </p:spTree>
    <p:extLst>
      <p:ext uri="{BB962C8B-B14F-4D97-AF65-F5344CB8AC3E}">
        <p14:creationId xmlns:p14="http://schemas.microsoft.com/office/powerpoint/2010/main" val="2906780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18</a:t>
            </a:fld>
            <a:endParaRPr lang="en-GB"/>
          </a:p>
        </p:txBody>
      </p:sp>
    </p:spTree>
    <p:extLst>
      <p:ext uri="{BB962C8B-B14F-4D97-AF65-F5344CB8AC3E}">
        <p14:creationId xmlns:p14="http://schemas.microsoft.com/office/powerpoint/2010/main" val="1512898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In considering the politics of othering, a second theme concerns the sexist nature of the post-war music recording industry, which has spread gendered values, beliefs, and </a:t>
            </a:r>
            <a:r>
              <a:rPr lang="en-GB" b="0" dirty="0" err="1" smtClean="0"/>
              <a:t>behaviors</a:t>
            </a:r>
            <a:r>
              <a:rPr lang="en-GB" b="0" dirty="0" smtClean="0"/>
              <a:t> via representations in popular music on a global level.</a:t>
            </a:r>
          </a:p>
          <a:p>
            <a:endParaRPr lang="en-GB" b="1" dirty="0" smtClean="0"/>
          </a:p>
          <a:p>
            <a:r>
              <a:rPr lang="en-GB" b="1" dirty="0" smtClean="0"/>
              <a:t>Image credit</a:t>
            </a:r>
            <a:r>
              <a:rPr lang="en-GB" dirty="0" smtClean="0"/>
              <a:t>: https://static.pexels.com/photos/230986/pexels-photo-230986.jpeg</a:t>
            </a: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19</a:t>
            </a:fld>
            <a:endParaRPr lang="en-GB"/>
          </a:p>
        </p:txBody>
      </p:sp>
    </p:spTree>
    <p:extLst>
      <p:ext uri="{BB962C8B-B14F-4D97-AF65-F5344CB8AC3E}">
        <p14:creationId xmlns:p14="http://schemas.microsoft.com/office/powerpoint/2010/main" val="331168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Modern globalization, that is, expanding global capitalism, also has an “ugly” side to it, conceptualized through the politics of othering in popular music. Representations in much world popular music function in the construction of difference and otherness through racialized and gendered discourses within the hegemonic order of the global music business and wider society.</a:t>
            </a:r>
          </a:p>
          <a:p>
            <a:endParaRPr lang="en-GB" dirty="0" smtClean="0"/>
          </a:p>
          <a:p>
            <a:r>
              <a:rPr lang="en-GB" dirty="0" smtClean="0"/>
              <a:t>Therefore, notions of identity, power, and inequality are critical in discussions on the globalization of popular music. The institutionalization of sexist, racist, and other othering sentiments, coupled with commercial opportunism, has shaped the</a:t>
            </a:r>
          </a:p>
          <a:p>
            <a:r>
              <a:rPr lang="en-GB" dirty="0" smtClean="0"/>
              <a:t>stereotypes and narratives around much commercialized popular culture. Such categorizations highlight difference, marked by the politics of othering.</a:t>
            </a: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266765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her recent acceptance speech at Billboard Women in Music 2016, Madonna addressed in deeply emotional ways the sexism, misogyny, and feminism she has experienced during her career spanning three decades in the</a:t>
            </a:r>
          </a:p>
          <a:p>
            <a:r>
              <a:rPr lang="en-GB" dirty="0" smtClean="0"/>
              <a:t>music industry. </a:t>
            </a:r>
          </a:p>
          <a:p>
            <a:endParaRPr lang="en-GB" dirty="0" smtClean="0"/>
          </a:p>
          <a:p>
            <a:r>
              <a:rPr lang="en-GB" b="1" dirty="0" err="1" smtClean="0"/>
              <a:t>Weblink</a:t>
            </a:r>
            <a:r>
              <a:rPr lang="en-GB" b="1" dirty="0" smtClean="0"/>
              <a:t> for optional audio-visual study</a:t>
            </a:r>
            <a:r>
              <a:rPr lang="en-GB" dirty="0" smtClean="0"/>
              <a:t>:</a:t>
            </a:r>
            <a:r>
              <a:rPr lang="en-GB" baseline="0" dirty="0" smtClean="0"/>
              <a:t> http://www.billboard.com/articles/events/women-in-music/7617021/madonna-billboard-women-in-music-2016-speech </a:t>
            </a:r>
          </a:p>
          <a:p>
            <a:r>
              <a:rPr lang="en-GB" dirty="0" smtClean="0"/>
              <a:t> </a:t>
            </a: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20</a:t>
            </a:fld>
            <a:endParaRPr lang="en-GB"/>
          </a:p>
        </p:txBody>
      </p:sp>
    </p:spTree>
    <p:extLst>
      <p:ext uri="{BB962C8B-B14F-4D97-AF65-F5344CB8AC3E}">
        <p14:creationId xmlns:p14="http://schemas.microsoft.com/office/powerpoint/2010/main" val="286516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credit</a:t>
            </a:r>
            <a:r>
              <a:rPr lang="en-GB" dirty="0" smtClean="0"/>
              <a:t>: http://www.patheos.com/blogs/mmw/2012/01/how-are-muslim-women-doing-in-political-cartoons/, accessed 20 March 2018</a:t>
            </a: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21</a:t>
            </a:fld>
            <a:endParaRPr lang="en-GB"/>
          </a:p>
        </p:txBody>
      </p:sp>
    </p:spTree>
    <p:extLst>
      <p:ext uri="{BB962C8B-B14F-4D97-AF65-F5344CB8AC3E}">
        <p14:creationId xmlns:p14="http://schemas.microsoft.com/office/powerpoint/2010/main" val="2772312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credit</a:t>
            </a:r>
            <a:r>
              <a:rPr lang="en-GB" dirty="0" smtClean="0"/>
              <a:t>: http://shesprettygoodforagirl.blogspot.co.uk/2012/09/sexism-in-music.html,</a:t>
            </a:r>
            <a:r>
              <a:rPr lang="en-GB" baseline="0" dirty="0" smtClean="0"/>
              <a:t> accessed 20 March 2018</a:t>
            </a:r>
          </a:p>
          <a:p>
            <a:endParaRPr lang="en-GB" baseline="0" dirty="0" smtClean="0"/>
          </a:p>
          <a:p>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22</a:t>
            </a:fld>
            <a:endParaRPr lang="en-GB"/>
          </a:p>
        </p:txBody>
      </p:sp>
    </p:spTree>
    <p:extLst>
      <p:ext uri="{BB962C8B-B14F-4D97-AF65-F5344CB8AC3E}">
        <p14:creationId xmlns:p14="http://schemas.microsoft.com/office/powerpoint/2010/main" val="4175658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Weblink</a:t>
            </a:r>
            <a:r>
              <a:rPr lang="en-GB" b="1" dirty="0" smtClean="0"/>
              <a:t> for optional further reading</a:t>
            </a:r>
            <a:r>
              <a:rPr lang="en-GB" dirty="0" smtClean="0"/>
              <a:t>: Hughes,</a:t>
            </a:r>
            <a:r>
              <a:rPr lang="en-GB" baseline="0" dirty="0" smtClean="0"/>
              <a:t> Kathryn. 2014. Gender roles in the 19th century. Available at https://www.bl.uk/romantics-and-victorians/articles/gender-roles-in-the-19th-century, accessed 20 March 2018</a:t>
            </a:r>
            <a:endParaRPr lang="en-GB" dirty="0" smtClean="0"/>
          </a:p>
          <a:p>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25</a:t>
            </a:fld>
            <a:endParaRPr lang="en-GB"/>
          </a:p>
        </p:txBody>
      </p:sp>
    </p:spTree>
    <p:extLst>
      <p:ext uri="{BB962C8B-B14F-4D97-AF65-F5344CB8AC3E}">
        <p14:creationId xmlns:p14="http://schemas.microsoft.com/office/powerpoint/2010/main" val="210883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Weblink</a:t>
            </a:r>
            <a:r>
              <a:rPr lang="en-GB" b="1" dirty="0" smtClean="0"/>
              <a:t> for optional further reading</a:t>
            </a:r>
            <a:r>
              <a:rPr lang="en-GB" b="0" dirty="0" smtClean="0"/>
              <a:t>: Kristina </a:t>
            </a:r>
            <a:r>
              <a:rPr lang="en-GB" b="0" dirty="0" err="1" smtClean="0"/>
              <a:t>Funkeson</a:t>
            </a:r>
            <a:r>
              <a:rPr lang="en-GB" b="0" dirty="0" smtClean="0"/>
              <a:t>. 2005. The music industry from the perspective of women. Available at https://freemuse.org/news/the-music-industry-from-the-perspective-of-women/, accessed 20 March 2018. </a:t>
            </a:r>
            <a:endParaRPr lang="en-GB" b="1"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26</a:t>
            </a:fld>
            <a:endParaRPr lang="en-GB"/>
          </a:p>
        </p:txBody>
      </p:sp>
    </p:spTree>
    <p:extLst>
      <p:ext uri="{BB962C8B-B14F-4D97-AF65-F5344CB8AC3E}">
        <p14:creationId xmlns:p14="http://schemas.microsoft.com/office/powerpoint/2010/main" val="3865210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Optional [embedded]</a:t>
            </a:r>
            <a:r>
              <a:rPr lang="en-GB" b="1" baseline="0" dirty="0" smtClean="0"/>
              <a:t> </a:t>
            </a:r>
            <a:r>
              <a:rPr lang="en-GB" b="1" dirty="0" smtClean="0"/>
              <a:t>audio-visual study: </a:t>
            </a:r>
            <a:r>
              <a:rPr lang="en-GB" b="0" dirty="0" smtClean="0"/>
              <a:t>Classic Hard Rock News Special Report: Harmless Sex Or Sexism In Music. Available at https://www.youtube.com/watch?v=CyavbtCpk9c, accessed 20 March 2018</a:t>
            </a:r>
          </a:p>
          <a:p>
            <a:endParaRPr lang="en-GB" b="0"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27</a:t>
            </a:fld>
            <a:endParaRPr lang="en-GB"/>
          </a:p>
        </p:txBody>
      </p:sp>
    </p:spTree>
    <p:extLst>
      <p:ext uri="{BB962C8B-B14F-4D97-AF65-F5344CB8AC3E}">
        <p14:creationId xmlns:p14="http://schemas.microsoft.com/office/powerpoint/2010/main" val="70665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Optional audio-visual study: </a:t>
            </a:r>
            <a:r>
              <a:rPr lang="en-GB" b="0" i="1" dirty="0" smtClean="0"/>
              <a:t>Stevie Nicks Interview 1977 </a:t>
            </a:r>
            <a:r>
              <a:rPr lang="en-GB" b="0" dirty="0" smtClean="0"/>
              <a:t>Part 1 (source: </a:t>
            </a:r>
            <a:r>
              <a:rPr lang="en-GB" b="0" dirty="0" err="1" smtClean="0"/>
              <a:t>WarmerMusicVideos</a:t>
            </a:r>
            <a:r>
              <a:rPr lang="en-GB" b="0" dirty="0" smtClean="0"/>
              <a:t>), available at https://www.youtube.com/watch?v=S0jzkicnKyw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Image credit: </a:t>
            </a:r>
            <a:r>
              <a:rPr lang="en-GB" b="0" dirty="0" smtClean="0"/>
              <a:t>The Biggest Sex Symbols of the 1970s. Available at http://flavorwire.com/525197/the-biggest-sex-symbols-of-the-1970s/view-all, accessed 20 March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28</a:t>
            </a:fld>
            <a:endParaRPr lang="en-GB"/>
          </a:p>
        </p:txBody>
      </p:sp>
    </p:spTree>
    <p:extLst>
      <p:ext uri="{BB962C8B-B14F-4D97-AF65-F5344CB8AC3E}">
        <p14:creationId xmlns:p14="http://schemas.microsoft.com/office/powerpoint/2010/main" val="3834763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Optional audio-visual study: </a:t>
            </a:r>
            <a:r>
              <a:rPr lang="en-GB" i="1" dirty="0" smtClean="0"/>
              <a:t>Fleetwood Mac: Don’t Stop </a:t>
            </a:r>
            <a:r>
              <a:rPr lang="en-GB" dirty="0" smtClean="0"/>
              <a:t>(2009)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Image credit: </a:t>
            </a:r>
            <a:r>
              <a:rPr lang="fr-FR" b="0" dirty="0" smtClean="0"/>
              <a:t>Ariel </a:t>
            </a:r>
            <a:r>
              <a:rPr lang="fr-FR" b="0" dirty="0" err="1" smtClean="0"/>
              <a:t>LeBeau</a:t>
            </a:r>
            <a:r>
              <a:rPr lang="fr-FR" b="0" dirty="0" smtClean="0"/>
              <a:t> and </a:t>
            </a:r>
            <a:r>
              <a:rPr lang="fr-FR" b="0" dirty="0" err="1" smtClean="0"/>
              <a:t>Jatnna</a:t>
            </a:r>
            <a:r>
              <a:rPr lang="fr-FR" b="0" dirty="0" smtClean="0"/>
              <a:t> Nuñez.</a:t>
            </a:r>
            <a:r>
              <a:rPr lang="fr-FR" b="0" baseline="0" dirty="0" smtClean="0"/>
              <a:t> </a:t>
            </a:r>
            <a:r>
              <a:rPr lang="fr-FR" b="0" dirty="0" smtClean="0"/>
              <a:t>2016. </a:t>
            </a:r>
            <a:r>
              <a:rPr lang="en-GB" b="0" dirty="0" smtClean="0"/>
              <a:t>20 Spellbinding Singers Who Might Be Witches. Available at</a:t>
            </a:r>
            <a:r>
              <a:rPr lang="en-GB" b="0" baseline="0" dirty="0" smtClean="0"/>
              <a:t> https://www.fuse.tv/galleries/2013/10/musicians-who-might-be-witches-photo-gallery#20, accessed 20 March 2018.</a:t>
            </a: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29</a:t>
            </a:fld>
            <a:endParaRPr lang="en-GB"/>
          </a:p>
        </p:txBody>
      </p:sp>
    </p:spTree>
    <p:extLst>
      <p:ext uri="{BB962C8B-B14F-4D97-AF65-F5344CB8AC3E}">
        <p14:creationId xmlns:p14="http://schemas.microsoft.com/office/powerpoint/2010/main" val="348232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Weblink</a:t>
            </a:r>
            <a:r>
              <a:rPr lang="en-GB" b="1" dirty="0" smtClean="0"/>
              <a:t> for optional further reading</a:t>
            </a:r>
            <a:r>
              <a:rPr lang="en-GB" b="0" dirty="0" smtClean="0"/>
              <a:t>: Alexandra Pollard. 2015. Why are only women described as ‘confessional’ singer-songwriters? Available at https://www.theguardian.com/music/2015/apr/09/why-are-only-women-described-as-confessional-singer-songwriters, accessed 20 March 2018.</a:t>
            </a:r>
            <a:endParaRPr lang="en-GB" b="0"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30</a:t>
            </a:fld>
            <a:endParaRPr lang="en-GB"/>
          </a:p>
        </p:txBody>
      </p:sp>
    </p:spTree>
    <p:extLst>
      <p:ext uri="{BB962C8B-B14F-4D97-AF65-F5344CB8AC3E}">
        <p14:creationId xmlns:p14="http://schemas.microsoft.com/office/powerpoint/2010/main" val="2893900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Optional audio-visual study: </a:t>
            </a:r>
            <a:r>
              <a:rPr lang="en-GB" b="0" i="1" dirty="0" smtClean="0"/>
              <a:t>Joni Mitchell: Woman of Heart and Mind </a:t>
            </a:r>
            <a:r>
              <a:rPr lang="en-GB" b="0" dirty="0" smtClean="0"/>
              <a:t>(2003)</a:t>
            </a:r>
            <a:endParaRPr lang="en-GB" b="0"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31</a:t>
            </a:fld>
            <a:endParaRPr lang="en-GB"/>
          </a:p>
        </p:txBody>
      </p:sp>
    </p:spTree>
    <p:extLst>
      <p:ext uri="{BB962C8B-B14F-4D97-AF65-F5344CB8AC3E}">
        <p14:creationId xmlns:p14="http://schemas.microsoft.com/office/powerpoint/2010/main" val="416178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deeply connected theme here concerns the politics of racialization, which has persisted well into present-day popular culture. European expansionism and colonialism have shaped early globalizing trends and provided the conditions for western forms of racialization in much popular commodified culture.</a:t>
            </a:r>
          </a:p>
          <a:p>
            <a:endParaRPr lang="en-GB" dirty="0" smtClean="0"/>
          </a:p>
          <a:p>
            <a:r>
              <a:rPr lang="en-GB" dirty="0" smtClean="0"/>
              <a:t>Since the early beginnings of the US-based music industry, popular music entrepreneurs promoted a “negro market” of “race records”, which included genres like blues and jazz, and later soul. </a:t>
            </a:r>
          </a:p>
          <a:p>
            <a:endParaRPr lang="en-GB" dirty="0" smtClean="0"/>
          </a:p>
          <a:p>
            <a:r>
              <a:rPr lang="en-GB" dirty="0" smtClean="0"/>
              <a:t>The discussions that follow here offer explanations about the racialized narratives expressed through and experienced in expressions of racialization in popular culture and explore more outwardly racist expressions in fascist popular music.</a:t>
            </a:r>
            <a:endParaRPr lang="en-GB" dirty="0"/>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3</a:t>
            </a:fld>
            <a:endParaRPr lang="en-GB"/>
          </a:p>
        </p:txBody>
      </p:sp>
    </p:spTree>
    <p:extLst>
      <p:ext uri="{BB962C8B-B14F-4D97-AF65-F5344CB8AC3E}">
        <p14:creationId xmlns:p14="http://schemas.microsoft.com/office/powerpoint/2010/main" val="348867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r>
              <a:rPr lang="en-GB" smtClean="0"/>
              <a:t>Simone Krüger Bridge © Equinox</a:t>
            </a:r>
            <a:endParaRPr lang="en-GB"/>
          </a:p>
        </p:txBody>
      </p:sp>
      <p:sp>
        <p:nvSpPr>
          <p:cNvPr id="5" name="Slide Number Placeholder 4"/>
          <p:cNvSpPr>
            <a:spLocks noGrp="1"/>
          </p:cNvSpPr>
          <p:nvPr>
            <p:ph type="sldNum" sz="quarter" idx="11"/>
          </p:nvPr>
        </p:nvSpPr>
        <p:spPr/>
        <p:txBody>
          <a:bodyPr/>
          <a:lstStyle/>
          <a:p>
            <a:fld id="{F5CC0FA2-FE22-40AF-8A71-811A9D8BAFF2}" type="slidenum">
              <a:rPr lang="en-GB" smtClean="0"/>
              <a:t>32</a:t>
            </a:fld>
            <a:endParaRPr lang="en-GB"/>
          </a:p>
        </p:txBody>
      </p:sp>
    </p:spTree>
    <p:extLst>
      <p:ext uri="{BB962C8B-B14F-4D97-AF65-F5344CB8AC3E}">
        <p14:creationId xmlns:p14="http://schemas.microsoft.com/office/powerpoint/2010/main" val="342342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Black </a:t>
            </a:r>
            <a:r>
              <a:rPr lang="en-GB" b="0" dirty="0" smtClean="0"/>
              <a:t>music (except “refined” versions for white audiences) had not yet been included in the record companies’ catalogues due to a long history of racial segregation. </a:t>
            </a:r>
            <a:r>
              <a:rPr lang="en-GB" b="0" dirty="0" smtClean="0"/>
              <a:t>The </a:t>
            </a:r>
            <a:r>
              <a:rPr lang="en-GB" b="0" dirty="0" smtClean="0"/>
              <a:t>business of early American popular entertainment was Southern-based, which shaped the plantation-derived stereotypes of black entertainers. </a:t>
            </a:r>
            <a:r>
              <a:rPr lang="en-GB" b="0" dirty="0" smtClean="0"/>
              <a:t>Southern </a:t>
            </a:r>
            <a:r>
              <a:rPr lang="en-GB" b="0" dirty="0" smtClean="0"/>
              <a:t>jazz venues of the 1920s </a:t>
            </a:r>
            <a:r>
              <a:rPr lang="en-GB" b="0" dirty="0" smtClean="0"/>
              <a:t>were </a:t>
            </a:r>
            <a:r>
              <a:rPr lang="en-GB" b="0" dirty="0" smtClean="0"/>
              <a:t>remnants of the racist history of popular entertainment for </a:t>
            </a:r>
            <a:r>
              <a:rPr lang="en-GB" b="0" dirty="0" smtClean="0"/>
              <a:t>whites. Racially-based </a:t>
            </a:r>
            <a:r>
              <a:rPr lang="en-GB" b="0" dirty="0" smtClean="0"/>
              <a:t>musical censorship by radio stations and a general disinterest in black audiences </a:t>
            </a:r>
            <a:r>
              <a:rPr lang="en-GB" b="0" dirty="0" smtClean="0"/>
              <a:t>meant that </a:t>
            </a:r>
            <a:r>
              <a:rPr lang="en-GB" b="0" dirty="0" smtClean="0"/>
              <a:t>jazz and blues recording developed into a separate music </a:t>
            </a:r>
            <a:r>
              <a:rPr lang="en-GB" b="0" dirty="0" smtClean="0"/>
              <a:t>category.</a:t>
            </a:r>
            <a:endParaRPr lang="en-GB" b="0" dirty="0"/>
          </a:p>
        </p:txBody>
      </p:sp>
      <p:sp>
        <p:nvSpPr>
          <p:cNvPr id="4" name="Slide Number Placeholder 3"/>
          <p:cNvSpPr>
            <a:spLocks noGrp="1"/>
          </p:cNvSpPr>
          <p:nvPr>
            <p:ph type="sldNum" sz="quarter" idx="10"/>
          </p:nvPr>
        </p:nvSpPr>
        <p:spPr/>
        <p:txBody>
          <a:bodyPr/>
          <a:lstStyle/>
          <a:p>
            <a:fld id="{F5CC0FA2-FE22-40AF-8A71-811A9D8BAFF2}" type="slidenum">
              <a:rPr lang="en-GB" smtClean="0"/>
              <a:t>4</a:t>
            </a:fld>
            <a:endParaRPr lang="en-GB"/>
          </a:p>
        </p:txBody>
      </p:sp>
    </p:spTree>
    <p:extLst>
      <p:ext uri="{BB962C8B-B14F-4D97-AF65-F5344CB8AC3E}">
        <p14:creationId xmlns:p14="http://schemas.microsoft.com/office/powerpoint/2010/main" val="17259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remnants of racism were well alive in the US-based music recording industry in the early twentieth </a:t>
            </a:r>
            <a:r>
              <a:rPr lang="en-GB" dirty="0" smtClean="0"/>
              <a:t>century:</a:t>
            </a:r>
          </a:p>
          <a:p>
            <a:endParaRPr lang="en-GB" b="1" dirty="0" smtClean="0"/>
          </a:p>
          <a:p>
            <a:r>
              <a:rPr lang="en-GB" b="0" dirty="0" smtClean="0"/>
              <a:t>Music </a:t>
            </a:r>
            <a:r>
              <a:rPr lang="en-GB" b="0" dirty="0" smtClean="0"/>
              <a:t>record production and broadcasting was </a:t>
            </a:r>
            <a:r>
              <a:rPr lang="en-GB" b="0" dirty="0" smtClean="0"/>
              <a:t>quite </a:t>
            </a:r>
            <a:r>
              <a:rPr lang="en-GB" b="0" dirty="0" smtClean="0"/>
              <a:t>literally split </a:t>
            </a:r>
            <a:r>
              <a:rPr lang="en-GB" dirty="0" smtClean="0"/>
              <a:t>into “white” and “</a:t>
            </a:r>
            <a:r>
              <a:rPr lang="en-GB" dirty="0" smtClean="0"/>
              <a:t>black”. </a:t>
            </a:r>
          </a:p>
          <a:p>
            <a:endParaRPr lang="en-GB" dirty="0" smtClean="0"/>
          </a:p>
          <a:p>
            <a:r>
              <a:rPr lang="en-GB" dirty="0" smtClean="0"/>
              <a:t>The still </a:t>
            </a:r>
            <a:r>
              <a:rPr lang="en-GB" dirty="0" smtClean="0"/>
              <a:t>legally segregated, established white venues and radio stations usually barred black artists from performing live. </a:t>
            </a:r>
            <a:endParaRPr lang="en-GB" dirty="0" smtClean="0"/>
          </a:p>
          <a:p>
            <a:endParaRPr lang="en-GB" dirty="0" smtClean="0"/>
          </a:p>
          <a:p>
            <a:r>
              <a:rPr lang="en-GB" dirty="0" smtClean="0"/>
              <a:t>“</a:t>
            </a:r>
            <a:r>
              <a:rPr lang="en-GB" dirty="0" smtClean="0"/>
              <a:t>Race records” included genres like blues and jazz, and later </a:t>
            </a:r>
            <a:r>
              <a:rPr lang="en-GB" dirty="0" smtClean="0"/>
              <a:t>soul. </a:t>
            </a:r>
            <a:r>
              <a:rPr lang="en-GB" dirty="0" smtClean="0"/>
              <a:t>Only few African American artists were marketed to white audiences, however white Americans gradually began to like and purchase “race records”. </a:t>
            </a:r>
            <a:endParaRPr lang="en-GB" dirty="0" smtClean="0"/>
          </a:p>
        </p:txBody>
      </p:sp>
      <p:sp>
        <p:nvSpPr>
          <p:cNvPr id="4" name="Slide Number Placeholder 3"/>
          <p:cNvSpPr>
            <a:spLocks noGrp="1"/>
          </p:cNvSpPr>
          <p:nvPr>
            <p:ph type="sldNum" sz="quarter" idx="10"/>
          </p:nvPr>
        </p:nvSpPr>
        <p:spPr/>
        <p:txBody>
          <a:bodyPr/>
          <a:lstStyle/>
          <a:p>
            <a:fld id="{F5CC0FA2-FE22-40AF-8A71-811A9D8BAFF2}" type="slidenum">
              <a:rPr lang="en-GB" smtClean="0"/>
              <a:t>5</a:t>
            </a:fld>
            <a:endParaRPr lang="en-GB"/>
          </a:p>
        </p:txBody>
      </p:sp>
    </p:spTree>
    <p:extLst>
      <p:ext uri="{BB962C8B-B14F-4D97-AF65-F5344CB8AC3E}">
        <p14:creationId xmlns:p14="http://schemas.microsoft.com/office/powerpoint/2010/main" val="502987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Early </a:t>
            </a:r>
            <a:r>
              <a:rPr lang="en-GB" dirty="0" smtClean="0"/>
              <a:t>record labels </a:t>
            </a:r>
            <a:r>
              <a:rPr lang="en-GB" dirty="0" smtClean="0"/>
              <a:t>marketed </a:t>
            </a:r>
            <a:r>
              <a:rPr lang="en-GB" dirty="0" smtClean="0"/>
              <a:t>particular musical styles to distinct markets of African Americans, Italian Americans, Jewish Americans, and </a:t>
            </a:r>
            <a:r>
              <a:rPr lang="en-GB" dirty="0" smtClean="0"/>
              <a:t>others.</a:t>
            </a:r>
            <a:r>
              <a:rPr lang="en-GB" baseline="0" dirty="0" smtClean="0"/>
              <a:t> U</a:t>
            </a:r>
            <a:r>
              <a:rPr lang="en-GB" dirty="0" smtClean="0"/>
              <a:t>ntil </a:t>
            </a:r>
            <a:r>
              <a:rPr lang="en-GB" dirty="0" smtClean="0"/>
              <a:t>1964, many American states still had racial segregation laws. During the 1940s, thousands of rhythm ‘n’ blues records aimed at black audiences were sold </a:t>
            </a:r>
            <a:r>
              <a:rPr lang="en-GB" dirty="0" smtClean="0"/>
              <a:t>(with profits pocketed </a:t>
            </a:r>
            <a:r>
              <a:rPr lang="en-GB" dirty="0" smtClean="0"/>
              <a:t>by the white company </a:t>
            </a:r>
            <a:r>
              <a:rPr lang="en-GB" dirty="0" smtClean="0"/>
              <a:t>owners). </a:t>
            </a:r>
            <a:r>
              <a:rPr lang="en-GB" dirty="0" smtClean="0"/>
              <a:t>By the 1950s, white rock ‘n’ roll evolved </a:t>
            </a:r>
            <a:r>
              <a:rPr lang="en-GB" dirty="0" smtClean="0"/>
              <a:t>and became </a:t>
            </a:r>
            <a:r>
              <a:rPr lang="en-GB" dirty="0" smtClean="0"/>
              <a:t>America’s popular </a:t>
            </a:r>
            <a:r>
              <a:rPr lang="en-GB" dirty="0" smtClean="0"/>
              <a:t>music. </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6</a:t>
            </a:fld>
            <a:endParaRPr lang="en-GB"/>
          </a:p>
        </p:txBody>
      </p:sp>
    </p:spTree>
    <p:extLst>
      <p:ext uri="{BB962C8B-B14F-4D97-AF65-F5344CB8AC3E}">
        <p14:creationId xmlns:p14="http://schemas.microsoft.com/office/powerpoint/2010/main" val="175099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pervasive race consciousness in modern consumer cultures was partly shaped and informed by the conditions of </a:t>
            </a:r>
            <a:r>
              <a:rPr lang="en-GB" dirty="0" smtClean="0"/>
              <a:t>modernity</a:t>
            </a:r>
            <a:r>
              <a:rPr lang="en-GB" baseline="0" dirty="0" smtClean="0"/>
              <a:t> when s</a:t>
            </a:r>
            <a:r>
              <a:rPr lang="en-GB" dirty="0" smtClean="0"/>
              <a:t>ocial stratification based on race was blatantly visible and officially sanctioned. </a:t>
            </a:r>
          </a:p>
          <a:p>
            <a:endParaRPr lang="en-GB" dirty="0" smtClean="0"/>
          </a:p>
          <a:p>
            <a:r>
              <a:rPr lang="en-GB" dirty="0" smtClean="0"/>
              <a:t>One contentious case of social stratification was the exhibition of human beings in “human zoos” in European cities like Paris, Hamburg, Antwerp, Barcelona, London, Milan, Warsaw, Oslo, and New York. Throughout the late 19th century, and well into the 1950′s, Africans and in some cases Native Americans, were kept as exhibits in zoos. Far from a relic from an unenlightened past, remnants of such exhibits have continued in Europe into the mid-twentieth</a:t>
            </a:r>
            <a:r>
              <a:rPr lang="en-GB" baseline="0" dirty="0" smtClean="0"/>
              <a:t> century</a:t>
            </a:r>
            <a:r>
              <a:rPr lang="en-GB" dirty="0" smtClean="0"/>
              <a:t>. Throughout the early 20th century, Germany held what was termed a, “Peoples Show,” or </a:t>
            </a:r>
            <a:r>
              <a:rPr lang="en-GB" dirty="0" err="1" smtClean="0"/>
              <a:t>Völkerschau</a:t>
            </a:r>
            <a:r>
              <a:rPr lang="en-GB" dirty="0" smtClean="0"/>
              <a:t>. Africans were brought in as carnival or zoo exhibits for passers-by to gawk at. Only decades before, in the late 1800′s, Europe had been filled with, “human zoos,” in cities like Paris, Hamburg, Antwerp, Barcelona, London, Milan, and Warsaw. Between 1877 and 1912, approximately thirty ethnological exhibitions were presented at the </a:t>
            </a:r>
            <a:r>
              <a:rPr lang="en-GB" dirty="0" err="1" smtClean="0"/>
              <a:t>Jardin</a:t>
            </a:r>
            <a:r>
              <a:rPr lang="en-GB" dirty="0" smtClean="0"/>
              <a:t> </a:t>
            </a:r>
            <a:r>
              <a:rPr lang="en-GB" dirty="0" err="1" smtClean="0"/>
              <a:t>zoologique</a:t>
            </a:r>
            <a:r>
              <a:rPr lang="en-GB" dirty="0" smtClean="0"/>
              <a:t> </a:t>
            </a:r>
            <a:r>
              <a:rPr lang="en-GB" dirty="0" err="1" smtClean="0"/>
              <a:t>d’acclimatation</a:t>
            </a:r>
            <a:r>
              <a:rPr lang="en-GB" dirty="0" smtClean="0"/>
              <a:t> in Paris. </a:t>
            </a:r>
          </a:p>
          <a:p>
            <a:endParaRPr lang="en-GB" dirty="0" smtClean="0"/>
          </a:p>
          <a:p>
            <a:r>
              <a:rPr lang="en-GB" dirty="0" smtClean="0"/>
              <a:t>Above photograph is from  Brussels, Belgium in 1958, depicting visitors feeding a girl with bananas. </a:t>
            </a:r>
            <a:r>
              <a:rPr lang="en-GB" b="1" dirty="0" smtClean="0"/>
              <a:t>Image source</a:t>
            </a:r>
            <a:r>
              <a:rPr lang="en-GB" dirty="0" smtClean="0"/>
              <a:t>: https://www.popularresistance.org/deep-racism-the-forgotten-history-of-human-zoos/, last accessed 5 October 2015.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7</a:t>
            </a:fld>
            <a:endParaRPr lang="en-GB"/>
          </a:p>
        </p:txBody>
      </p:sp>
    </p:spTree>
    <p:extLst>
      <p:ext uri="{BB962C8B-B14F-4D97-AF65-F5344CB8AC3E}">
        <p14:creationId xmlns:p14="http://schemas.microsoft.com/office/powerpoint/2010/main" val="216308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source</a:t>
            </a:r>
            <a:r>
              <a:rPr lang="en-GB" dirty="0" smtClean="0"/>
              <a:t>: https://www.popularresistance.org/deep-racism-the-forgotten-history-of-human-zoos/</a:t>
            </a:r>
          </a:p>
          <a:p>
            <a:endParaRPr lang="en-GB" dirty="0"/>
          </a:p>
        </p:txBody>
      </p:sp>
      <p:sp>
        <p:nvSpPr>
          <p:cNvPr id="4" name="Slide Number Placeholder 3"/>
          <p:cNvSpPr>
            <a:spLocks noGrp="1"/>
          </p:cNvSpPr>
          <p:nvPr>
            <p:ph type="sldNum" sz="quarter" idx="10"/>
          </p:nvPr>
        </p:nvSpPr>
        <p:spPr/>
        <p:txBody>
          <a:bodyPr/>
          <a:lstStyle/>
          <a:p>
            <a:fld id="{0AE54805-AC01-48E1-8CBD-E7705CAE4147}" type="slidenum">
              <a:rPr lang="en-GB" smtClean="0"/>
              <a:pPr/>
              <a:t>8</a:t>
            </a:fld>
            <a:endParaRPr lang="en-GB"/>
          </a:p>
        </p:txBody>
      </p:sp>
    </p:spTree>
    <p:extLst>
      <p:ext uri="{BB962C8B-B14F-4D97-AF65-F5344CB8AC3E}">
        <p14:creationId xmlns:p14="http://schemas.microsoft.com/office/powerpoint/2010/main" val="259796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New York too saw these popular exhibits continue into the 20th century. There was an average of 200,000 to 300,000 visitors who attended each exhibition in each city. In 1906, the amateur anthropologist Madison Grant, who was the head of the New York Zoological Society, put a Congolese pygmy Ota </a:t>
            </a:r>
            <a:r>
              <a:rPr lang="en-GB" sz="1200" kern="1200" dirty="0" err="1" smtClean="0">
                <a:solidFill>
                  <a:schemeClr val="tx1"/>
                </a:solidFill>
                <a:effectLst/>
                <a:latin typeface="+mn-lt"/>
                <a:ea typeface="+mn-ea"/>
                <a:cs typeface="+mn-cs"/>
              </a:rPr>
              <a:t>Benga</a:t>
            </a:r>
            <a:r>
              <a:rPr lang="en-GB" sz="1200" kern="1200" dirty="0" smtClean="0">
                <a:solidFill>
                  <a:schemeClr val="tx1"/>
                </a:solidFill>
                <a:effectLst/>
                <a:latin typeface="+mn-lt"/>
                <a:ea typeface="+mn-ea"/>
                <a:cs typeface="+mn-cs"/>
              </a:rPr>
              <a:t>, on display at the Bronx Zoo in New York City. The display was in the primate exhibit, and Ota was often made to carry around chimpanzees and other apes. Eugenicist and zoo director William </a:t>
            </a:r>
            <a:r>
              <a:rPr lang="en-GB" sz="1200" kern="1200" dirty="0" err="1" smtClean="0">
                <a:solidFill>
                  <a:schemeClr val="tx1"/>
                </a:solidFill>
                <a:effectLst/>
                <a:latin typeface="+mn-lt"/>
                <a:ea typeface="+mn-ea"/>
                <a:cs typeface="+mn-cs"/>
              </a:rPr>
              <a:t>Hornaday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labeled</a:t>
            </a:r>
            <a:r>
              <a:rPr lang="en-GB" sz="1200" kern="1200" dirty="0" smtClean="0">
                <a:solidFill>
                  <a:schemeClr val="tx1"/>
                </a:solidFill>
                <a:effectLst/>
                <a:latin typeface="+mn-lt"/>
                <a:ea typeface="+mn-ea"/>
                <a:cs typeface="+mn-cs"/>
              </a:rPr>
              <a:t> Ota, “The Missing Link</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Image source</a:t>
            </a:r>
            <a:r>
              <a:rPr lang="en-GB" dirty="0" smtClean="0"/>
              <a:t>: https://www.popularresistance.org/deep-racism-the-forgotten-history-of-human-zoos/</a:t>
            </a:r>
            <a:endParaRPr lang="en-GB" dirty="0"/>
          </a:p>
        </p:txBody>
      </p:sp>
      <p:sp>
        <p:nvSpPr>
          <p:cNvPr id="4" name="Slide Number Placeholder 3"/>
          <p:cNvSpPr>
            <a:spLocks noGrp="1"/>
          </p:cNvSpPr>
          <p:nvPr>
            <p:ph type="sldNum" sz="quarter" idx="10"/>
          </p:nvPr>
        </p:nvSpPr>
        <p:spPr/>
        <p:txBody>
          <a:bodyPr/>
          <a:lstStyle/>
          <a:p>
            <a:fld id="{0AE54805-AC01-48E1-8CBD-E7705CAE4147}" type="slidenum">
              <a:rPr lang="en-GB" smtClean="0"/>
              <a:pPr/>
              <a:t>9</a:t>
            </a:fld>
            <a:endParaRPr lang="en-GB"/>
          </a:p>
        </p:txBody>
      </p:sp>
    </p:spTree>
    <p:extLst>
      <p:ext uri="{BB962C8B-B14F-4D97-AF65-F5344CB8AC3E}">
        <p14:creationId xmlns:p14="http://schemas.microsoft.com/office/powerpoint/2010/main" val="279737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13F88-CFB5-4379-90DE-EFD6178B0245}" type="datetime1">
              <a:rPr lang="en-US" smtClean="0"/>
              <a:t>3/20/2018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2AC60F-B7EF-40CC-A88B-B66882A67683}"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0E5EA-EAE5-440D-B2CA-E1EE816A9FD9}"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C838A-4FFB-4E5E-AA82-506C6BA839C1}"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56E996-7909-45E9-AC6F-3BE9426EE0FC}"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510D5AF-AC54-4D2F-9FC1-E1544C8A8C63}" type="datetime1">
              <a:rPr lang="en-US" smtClean="0"/>
              <a:t>3/20/2018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3D80B4-D36F-42A8-A918-1D1B6A3140ED}" type="datetime1">
              <a:rPr lang="en-US" smtClean="0"/>
              <a:t>3/20/2018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191D6C-A674-49A3-92D2-9D4E9B256A13}" type="datetime1">
              <a:rPr lang="en-US" smtClean="0"/>
              <a:t>3/20/2018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2AF95C-3B82-4262-95E2-0BFC8DEAF4D2}" type="datetime1">
              <a:rPr lang="en-US" smtClean="0"/>
              <a:t>3/20/2018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E82A4002-AFA0-4688-BF41-33D49AC1D32C}" type="datetime1">
              <a:rPr lang="en-US" smtClean="0"/>
              <a:t>3/20/2018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Simone Krüger Bridge © Equinox</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BA93B5-2B42-4D0C-BB95-9EF2861FE80D}" type="slidenum">
              <a:rPr lang="en-US"/>
              <a:pPr>
                <a:defRPr/>
              </a:pPr>
              <a:t>‹#›</a:t>
            </a:fld>
            <a:endParaRPr lang="en-US"/>
          </a:p>
        </p:txBody>
      </p:sp>
    </p:spTree>
    <p:extLst>
      <p:ext uri="{BB962C8B-B14F-4D97-AF65-F5344CB8AC3E}">
        <p14:creationId xmlns:p14="http://schemas.microsoft.com/office/powerpoint/2010/main" val="1492944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5BEB98-EBAB-408B-B826-E0D72BB9F939}" type="datetime1">
              <a:rPr lang="en-US" smtClean="0"/>
              <a:t>3/20/2018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A6C15D-CC4F-4A09-9236-C8CBBFA70BAE}" type="datetime1">
              <a:rPr lang="en-US" smtClean="0"/>
              <a:t>3/20/2018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EC60B1-A758-4068-974A-9D63A08445A0}"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8473FE-6A45-4904-B652-9A4F1320431E}" type="datetime1">
              <a:rPr lang="en-US" smtClean="0"/>
              <a:t>3/20/2018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D0CBFB-0CD1-4474-9E08-42219CC903A4}" type="datetime1">
              <a:rPr lang="en-US" smtClean="0"/>
              <a:t>3/20/2018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928561-A31B-45EA-B1F7-21D308D72A33}" type="datetime1">
              <a:rPr lang="en-US" smtClean="0"/>
              <a:t>3/20/2018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E87989-E1C3-4871-8238-7EDAC8C775F1}"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B3E222-48F5-452F-AFA1-1D01CBCACC4E}" type="datetime1">
              <a:rPr lang="en-US" smtClean="0"/>
              <a:t>3/20/2018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7E0D5EA-93DC-4227-84E6-4953490EB7DF}" type="datetime1">
              <a:rPr lang="en-US" smtClean="0"/>
              <a:t>3/20/2018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en.wikipedia.org/wiki/File:Hail_The_New_Dawn.jpg" TargetMode="External"/><Relationship Id="rId7" Type="http://schemas.openxmlformats.org/officeDocument/2006/relationships/hyperlink" Target="http://en.wikipedia.org/wiki/File:Album_White_Rider_cover.jp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hyperlink" Target="http://en.wikipedia.org/wiki/File:Album_Blood_&amp;_Honour_cover.jpg"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billboard.com/articles/events/women-in-music/7617021/madonna-billboard-women-in-music-2016-speech"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CyavbtCpk9c" TargetMode="Externa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theguardian.com/music/2015/apr/09/why-are-only-women-described-as-confessional-singer-songwriters#img-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50" y="-163286"/>
            <a:ext cx="2095500" cy="718457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7" name="TextBox 6"/>
          <p:cNvSpPr txBox="1"/>
          <p:nvPr/>
        </p:nvSpPr>
        <p:spPr>
          <a:xfrm rot="16200000">
            <a:off x="-2302135" y="2623691"/>
            <a:ext cx="6509270" cy="1261884"/>
          </a:xfrm>
          <a:prstGeom prst="rect">
            <a:avLst/>
          </a:prstGeom>
          <a:noFill/>
        </p:spPr>
        <p:txBody>
          <a:bodyPr wrap="square" rtlCol="0">
            <a:spAutoFit/>
          </a:bodyPr>
          <a:lstStyle/>
          <a:p>
            <a:r>
              <a:rPr lang="en-NZ" sz="4000" b="1" dirty="0" smtClean="0">
                <a:ln w="0"/>
                <a:solidFill>
                  <a:schemeClr val="bg1"/>
                </a:solidFill>
                <a:effectLst>
                  <a:outerShdw blurRad="50800" dist="38100" dir="2700000" algn="tl" rotWithShape="0">
                    <a:prstClr val="black">
                      <a:alpha val="40000"/>
                    </a:prstClr>
                  </a:outerShdw>
                </a:effectLst>
              </a:rPr>
              <a:t>Session</a:t>
            </a:r>
            <a:r>
              <a:rPr lang="en-NZ" sz="4000" b="1" dirty="0" smtClean="0">
                <a:ln w="0"/>
                <a:solidFill>
                  <a:schemeClr val="bg1"/>
                </a:solidFill>
                <a:effectLst>
                  <a:outerShdw blurRad="50800" dist="38100" dir="2700000" algn="tl" rotWithShape="0">
                    <a:prstClr val="black">
                      <a:alpha val="40000"/>
                    </a:prstClr>
                  </a:outerShdw>
                </a:effectLst>
              </a:rPr>
              <a:t> </a:t>
            </a:r>
            <a:r>
              <a:rPr lang="en-NZ" sz="4000" b="1" dirty="0" smtClean="0">
                <a:ln w="0"/>
                <a:solidFill>
                  <a:schemeClr val="bg1"/>
                </a:solidFill>
                <a:effectLst>
                  <a:outerShdw blurRad="50800" dist="38100" dir="2700000" algn="tl" rotWithShape="0">
                    <a:prstClr val="black">
                      <a:alpha val="40000"/>
                    </a:prstClr>
                  </a:outerShdw>
                </a:effectLst>
              </a:rPr>
              <a:t>3</a:t>
            </a:r>
          </a:p>
          <a:p>
            <a:r>
              <a:rPr lang="en-GB" sz="3600" b="1" dirty="0" smtClean="0">
                <a:ln w="0"/>
                <a:solidFill>
                  <a:schemeClr val="bg1"/>
                </a:solidFill>
                <a:effectLst>
                  <a:outerShdw blurRad="50800" dist="38100" dir="2700000" algn="tl" rotWithShape="0">
                    <a:prstClr val="black">
                      <a:alpha val="40000"/>
                    </a:prstClr>
                  </a:outerShdw>
                </a:effectLst>
              </a:rPr>
              <a:t>The </a:t>
            </a:r>
            <a:r>
              <a:rPr lang="en-GB" sz="3600" b="1" dirty="0">
                <a:ln w="0"/>
                <a:solidFill>
                  <a:schemeClr val="bg1"/>
                </a:solidFill>
                <a:effectLst>
                  <a:outerShdw blurRad="50800" dist="38100" dir="2700000" algn="tl" rotWithShape="0">
                    <a:prstClr val="black">
                      <a:alpha val="40000"/>
                    </a:prstClr>
                  </a:outerShdw>
                </a:effectLst>
              </a:rPr>
              <a:t>Other in Popular Music</a:t>
            </a:r>
            <a:endParaRPr lang="en-NZ" sz="3600" b="1" dirty="0">
              <a:ln w="0"/>
              <a:solidFill>
                <a:schemeClr val="bg1"/>
              </a:solidFill>
              <a:effectLst>
                <a:outerShdw blurRad="50800" dist="38100" dir="2700000" algn="tl" rotWithShape="0">
                  <a:prstClr val="black">
                    <a:alpha val="40000"/>
                  </a:prstClr>
                </a:outerShdw>
              </a:effectLst>
            </a:endParaRPr>
          </a:p>
        </p:txBody>
      </p:sp>
      <p:pic>
        <p:nvPicPr>
          <p:cNvPr id="2" name="Picture 1"/>
          <p:cNvPicPr>
            <a:picLocks noChangeAspect="1"/>
          </p:cNvPicPr>
          <p:nvPr/>
        </p:nvPicPr>
        <p:blipFill>
          <a:blip r:embed="rId3"/>
          <a:stretch>
            <a:fillRect/>
          </a:stretch>
        </p:blipFill>
        <p:spPr>
          <a:xfrm>
            <a:off x="2000250" y="-58041"/>
            <a:ext cx="10191750" cy="7079326"/>
          </a:xfrm>
          <a:prstGeom prst="rect">
            <a:avLst/>
          </a:prstGeom>
        </p:spPr>
      </p:pic>
    </p:spTree>
    <p:extLst>
      <p:ext uri="{BB962C8B-B14F-4D97-AF65-F5344CB8AC3E}">
        <p14:creationId xmlns:p14="http://schemas.microsoft.com/office/powerpoint/2010/main" val="389757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37938" y="0"/>
            <a:ext cx="8605929" cy="5544616"/>
          </a:xfrm>
          <a:prstGeom prst="rect">
            <a:avLst/>
          </a:prstGeom>
        </p:spPr>
      </p:pic>
      <p:pic>
        <p:nvPicPr>
          <p:cNvPr id="7" name="Picture 6"/>
          <p:cNvPicPr>
            <a:picLocks noChangeAspect="1"/>
          </p:cNvPicPr>
          <p:nvPr/>
        </p:nvPicPr>
        <p:blipFill>
          <a:blip r:embed="rId4"/>
          <a:stretch>
            <a:fillRect/>
          </a:stretch>
        </p:blipFill>
        <p:spPr>
          <a:xfrm>
            <a:off x="6873171" y="3078205"/>
            <a:ext cx="4017612" cy="3170195"/>
          </a:xfrm>
          <a:prstGeom prst="rect">
            <a:avLst/>
          </a:prstGeom>
        </p:spPr>
      </p:pic>
      <p:sp>
        <p:nvSpPr>
          <p:cNvPr id="2" name="Footer Placeholder 1"/>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168939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6755" y="276742"/>
            <a:ext cx="4027611" cy="6135520"/>
          </a:xfrm>
          <a:prstGeom prst="rect">
            <a:avLst/>
          </a:prstGeom>
        </p:spPr>
      </p:pic>
      <p:pic>
        <p:nvPicPr>
          <p:cNvPr id="3" name="Picture 2"/>
          <p:cNvPicPr>
            <a:picLocks noChangeAspect="1"/>
          </p:cNvPicPr>
          <p:nvPr/>
        </p:nvPicPr>
        <p:blipFill>
          <a:blip r:embed="rId4"/>
          <a:stretch>
            <a:fillRect/>
          </a:stretch>
        </p:blipFill>
        <p:spPr>
          <a:xfrm>
            <a:off x="5845901" y="276742"/>
            <a:ext cx="4486819" cy="6299494"/>
          </a:xfrm>
          <a:prstGeom prst="rect">
            <a:avLst/>
          </a:prstGeom>
        </p:spPr>
      </p:pic>
      <p:sp>
        <p:nvSpPr>
          <p:cNvPr id="6" name="Footer Placeholder 5"/>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88361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uckingham 05 012"/>
          <p:cNvPicPr>
            <a:picLocks noChangeAspect="1" noChangeArrowheads="1"/>
          </p:cNvPicPr>
          <p:nvPr/>
        </p:nvPicPr>
        <p:blipFill>
          <a:blip r:embed="rId3" cstate="print">
            <a:lum bright="18000"/>
          </a:blip>
          <a:srcRect/>
          <a:stretch>
            <a:fillRect/>
          </a:stretch>
        </p:blipFill>
        <p:spPr bwMode="auto">
          <a:xfrm>
            <a:off x="1514808" y="620713"/>
            <a:ext cx="3021013" cy="4583113"/>
          </a:xfrm>
          <a:prstGeom prst="rect">
            <a:avLst/>
          </a:prstGeom>
          <a:noFill/>
          <a:ln w="9525">
            <a:noFill/>
            <a:miter lim="800000"/>
            <a:headEnd/>
            <a:tailEnd/>
          </a:ln>
        </p:spPr>
      </p:pic>
      <p:pic>
        <p:nvPicPr>
          <p:cNvPr id="7171" name="Picture 3" descr="Buckingham 05 010"/>
          <p:cNvPicPr>
            <a:picLocks noChangeAspect="1" noChangeArrowheads="1"/>
          </p:cNvPicPr>
          <p:nvPr/>
        </p:nvPicPr>
        <p:blipFill>
          <a:blip r:embed="rId4" cstate="print"/>
          <a:srcRect/>
          <a:stretch>
            <a:fillRect/>
          </a:stretch>
        </p:blipFill>
        <p:spPr bwMode="auto">
          <a:xfrm>
            <a:off x="4800601" y="620713"/>
            <a:ext cx="2862263" cy="4610100"/>
          </a:xfrm>
          <a:prstGeom prst="rect">
            <a:avLst/>
          </a:prstGeom>
          <a:noFill/>
          <a:ln w="9525">
            <a:noFill/>
            <a:miter lim="800000"/>
            <a:headEnd/>
            <a:tailEnd/>
          </a:ln>
        </p:spPr>
      </p:pic>
      <p:pic>
        <p:nvPicPr>
          <p:cNvPr id="7172" name="Picture 4" descr="200px-Races_and_skulls"/>
          <p:cNvPicPr>
            <a:picLocks noChangeAspect="1" noChangeArrowheads="1"/>
          </p:cNvPicPr>
          <p:nvPr/>
        </p:nvPicPr>
        <p:blipFill>
          <a:blip r:embed="rId5" cstate="print"/>
          <a:srcRect/>
          <a:stretch>
            <a:fillRect/>
          </a:stretch>
        </p:blipFill>
        <p:spPr bwMode="auto">
          <a:xfrm>
            <a:off x="7804150" y="620713"/>
            <a:ext cx="2804592" cy="458311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867458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382" t="20779" r="30560" b="3572"/>
          <a:stretch/>
        </p:blipFill>
        <p:spPr>
          <a:xfrm>
            <a:off x="3331612" y="233547"/>
            <a:ext cx="7641187" cy="6014853"/>
          </a:xfrm>
          <a:prstGeom prst="rect">
            <a:avLst/>
          </a:prstGeom>
        </p:spPr>
      </p:pic>
      <p:sp>
        <p:nvSpPr>
          <p:cNvPr id="2" name="Footer Placeholder 1"/>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51895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490"/>
            <a:ext cx="10353761" cy="1326321"/>
          </a:xfrm>
        </p:spPr>
        <p:txBody>
          <a:bodyPr/>
          <a:lstStyle/>
          <a:p>
            <a:r>
              <a:rPr lang="en-GB" dirty="0" smtClean="0"/>
              <a:t>Media representations</a:t>
            </a:r>
            <a:endParaRPr lang="en-GB" dirty="0"/>
          </a:p>
        </p:txBody>
      </p:sp>
      <p:pic>
        <p:nvPicPr>
          <p:cNvPr id="17415" name="Picture 7" descr="Amos 'n' Andy"/>
          <p:cNvPicPr>
            <a:picLocks noGrp="1" noChangeAspect="1" noChangeArrowheads="1"/>
          </p:cNvPicPr>
          <p:nvPr>
            <p:ph idx="1"/>
          </p:nvPr>
        </p:nvPicPr>
        <p:blipFill>
          <a:blip r:embed="rId3" cstate="print"/>
          <a:stretch>
            <a:fillRect/>
          </a:stretch>
        </p:blipFill>
        <p:spPr>
          <a:xfrm>
            <a:off x="5349268" y="4144441"/>
            <a:ext cx="1428750" cy="2362200"/>
          </a:xfrm>
          <a:noFill/>
        </p:spPr>
      </p:pic>
      <p:sp>
        <p:nvSpPr>
          <p:cNvPr id="17414" name="Rectangle 6"/>
          <p:cNvSpPr>
            <a:spLocks noChangeArrowheads="1"/>
          </p:cNvSpPr>
          <p:nvPr/>
        </p:nvSpPr>
        <p:spPr bwMode="auto">
          <a:xfrm>
            <a:off x="3623265" y="6255961"/>
            <a:ext cx="1657350" cy="366713"/>
          </a:xfrm>
          <a:prstGeom prst="rect">
            <a:avLst/>
          </a:prstGeom>
          <a:noFill/>
          <a:ln w="9525">
            <a:noFill/>
            <a:miter lim="800000"/>
            <a:headEnd/>
            <a:tailEnd/>
          </a:ln>
        </p:spPr>
        <p:txBody>
          <a:bodyPr>
            <a:spAutoFit/>
          </a:bodyPr>
          <a:lstStyle/>
          <a:p>
            <a:r>
              <a:rPr lang="en-US" b="1" dirty="0"/>
              <a:t>slave figure</a:t>
            </a:r>
          </a:p>
        </p:txBody>
      </p:sp>
      <p:pic>
        <p:nvPicPr>
          <p:cNvPr id="17416" name="Picture 8" descr="Aunt Jemima"/>
          <p:cNvPicPr>
            <a:picLocks noChangeAspect="1" noChangeArrowheads="1"/>
          </p:cNvPicPr>
          <p:nvPr/>
        </p:nvPicPr>
        <p:blipFill>
          <a:blip r:embed="rId4" cstate="print"/>
          <a:srcRect/>
          <a:stretch>
            <a:fillRect/>
          </a:stretch>
        </p:blipFill>
        <p:spPr bwMode="auto">
          <a:xfrm>
            <a:off x="7029387" y="3981111"/>
            <a:ext cx="1746893" cy="2601712"/>
          </a:xfrm>
          <a:prstGeom prst="rect">
            <a:avLst/>
          </a:prstGeom>
          <a:noFill/>
          <a:ln w="9525">
            <a:noFill/>
            <a:miter lim="800000"/>
            <a:headEnd/>
            <a:tailEnd/>
          </a:ln>
        </p:spPr>
      </p:pic>
      <p:sp>
        <p:nvSpPr>
          <p:cNvPr id="17417" name="Text Box 9"/>
          <p:cNvSpPr txBox="1">
            <a:spLocks noChangeArrowheads="1"/>
          </p:cNvSpPr>
          <p:nvPr/>
        </p:nvSpPr>
        <p:spPr bwMode="auto">
          <a:xfrm>
            <a:off x="350518" y="3740065"/>
            <a:ext cx="1728788" cy="646331"/>
          </a:xfrm>
          <a:prstGeom prst="rect">
            <a:avLst/>
          </a:prstGeom>
          <a:noFill/>
          <a:ln w="9525">
            <a:noFill/>
            <a:miter lim="800000"/>
            <a:headEnd/>
            <a:tailEnd/>
          </a:ln>
        </p:spPr>
        <p:txBody>
          <a:bodyPr>
            <a:spAutoFit/>
          </a:bodyPr>
          <a:lstStyle/>
          <a:p>
            <a:pPr>
              <a:spcBef>
                <a:spcPct val="50000"/>
              </a:spcBef>
            </a:pPr>
            <a:r>
              <a:rPr lang="en-GB" b="1" dirty="0"/>
              <a:t>Clown figures</a:t>
            </a:r>
            <a:endParaRPr lang="en-US" b="1" dirty="0"/>
          </a:p>
        </p:txBody>
      </p:sp>
      <p:sp>
        <p:nvSpPr>
          <p:cNvPr id="17418" name="Text Box 10"/>
          <p:cNvSpPr txBox="1">
            <a:spLocks noChangeArrowheads="1"/>
          </p:cNvSpPr>
          <p:nvPr/>
        </p:nvSpPr>
        <p:spPr bwMode="auto">
          <a:xfrm>
            <a:off x="9161200" y="5625180"/>
            <a:ext cx="1835150" cy="915987"/>
          </a:xfrm>
          <a:prstGeom prst="rect">
            <a:avLst/>
          </a:prstGeom>
          <a:noFill/>
          <a:ln w="9525">
            <a:noFill/>
            <a:miter lim="800000"/>
            <a:headEnd/>
            <a:tailEnd/>
          </a:ln>
        </p:spPr>
        <p:txBody>
          <a:bodyPr>
            <a:spAutoFit/>
          </a:bodyPr>
          <a:lstStyle/>
          <a:p>
            <a:pPr>
              <a:spcBef>
                <a:spcPct val="50000"/>
              </a:spcBef>
            </a:pPr>
            <a:r>
              <a:rPr lang="en-GB" b="1" dirty="0"/>
              <a:t>Rising Middle class </a:t>
            </a:r>
            <a:r>
              <a:rPr lang="en-US" b="1" dirty="0"/>
              <a:t>non-threatening</a:t>
            </a:r>
          </a:p>
        </p:txBody>
      </p:sp>
      <p:pic>
        <p:nvPicPr>
          <p:cNvPr id="17419" name="Picture 11" descr="rm-will"/>
          <p:cNvPicPr>
            <a:picLocks noChangeAspect="1" noChangeArrowheads="1"/>
          </p:cNvPicPr>
          <p:nvPr/>
        </p:nvPicPr>
        <p:blipFill>
          <a:blip r:embed="rId5" cstate="print"/>
          <a:srcRect/>
          <a:stretch>
            <a:fillRect/>
          </a:stretch>
        </p:blipFill>
        <p:spPr bwMode="auto">
          <a:xfrm>
            <a:off x="9289125" y="2740297"/>
            <a:ext cx="1889125" cy="2808287"/>
          </a:xfrm>
          <a:prstGeom prst="rect">
            <a:avLst/>
          </a:prstGeom>
          <a:noFill/>
          <a:ln w="9525">
            <a:noFill/>
            <a:miter lim="800000"/>
            <a:headEnd/>
            <a:tailEnd/>
          </a:ln>
        </p:spPr>
      </p:pic>
      <p:pic>
        <p:nvPicPr>
          <p:cNvPr id="17420" name="Picture 12" descr="rm-gone"/>
          <p:cNvPicPr>
            <a:picLocks noChangeAspect="1" noChangeArrowheads="1"/>
          </p:cNvPicPr>
          <p:nvPr/>
        </p:nvPicPr>
        <p:blipFill>
          <a:blip r:embed="rId6" cstate="print"/>
          <a:srcRect/>
          <a:stretch>
            <a:fillRect/>
          </a:stretch>
        </p:blipFill>
        <p:spPr bwMode="auto">
          <a:xfrm>
            <a:off x="2175053" y="3068528"/>
            <a:ext cx="2896424" cy="3187433"/>
          </a:xfrm>
          <a:prstGeom prst="rect">
            <a:avLst/>
          </a:prstGeom>
          <a:noFill/>
          <a:ln w="9525">
            <a:noFill/>
            <a:miter lim="800000"/>
            <a:headEnd/>
            <a:tailEnd/>
          </a:ln>
        </p:spPr>
      </p:pic>
      <p:sp>
        <p:nvSpPr>
          <p:cNvPr id="17421" name="Text Box 13"/>
          <p:cNvSpPr txBox="1">
            <a:spLocks noChangeArrowheads="1"/>
          </p:cNvSpPr>
          <p:nvPr/>
        </p:nvSpPr>
        <p:spPr bwMode="auto">
          <a:xfrm>
            <a:off x="5349140" y="3498110"/>
            <a:ext cx="1728787" cy="646331"/>
          </a:xfrm>
          <a:prstGeom prst="rect">
            <a:avLst/>
          </a:prstGeom>
          <a:noFill/>
          <a:ln w="9525">
            <a:noFill/>
            <a:miter lim="800000"/>
            <a:headEnd/>
            <a:tailEnd/>
          </a:ln>
        </p:spPr>
        <p:txBody>
          <a:bodyPr>
            <a:spAutoFit/>
          </a:bodyPr>
          <a:lstStyle/>
          <a:p>
            <a:pPr>
              <a:spcBef>
                <a:spcPct val="50000"/>
              </a:spcBef>
            </a:pPr>
            <a:r>
              <a:rPr lang="en-GB" b="1" dirty="0"/>
              <a:t>Commodity racism </a:t>
            </a:r>
          </a:p>
        </p:txBody>
      </p:sp>
      <p:pic>
        <p:nvPicPr>
          <p:cNvPr id="17422" name="Picture 14" descr="rm-pulp"/>
          <p:cNvPicPr>
            <a:picLocks noChangeAspect="1" noChangeArrowheads="1"/>
          </p:cNvPicPr>
          <p:nvPr/>
        </p:nvPicPr>
        <p:blipFill>
          <a:blip r:embed="rId7" cstate="print"/>
          <a:srcRect/>
          <a:stretch>
            <a:fillRect/>
          </a:stretch>
        </p:blipFill>
        <p:spPr bwMode="auto">
          <a:xfrm>
            <a:off x="7453050" y="1182177"/>
            <a:ext cx="1708150" cy="2376487"/>
          </a:xfrm>
          <a:prstGeom prst="rect">
            <a:avLst/>
          </a:prstGeom>
          <a:noFill/>
          <a:ln w="9525">
            <a:noFill/>
            <a:miter lim="800000"/>
            <a:headEnd/>
            <a:tailEnd/>
          </a:ln>
        </p:spPr>
      </p:pic>
      <p:pic>
        <p:nvPicPr>
          <p:cNvPr id="17423" name="Picture 15" descr="rm-jack3"/>
          <p:cNvPicPr>
            <a:picLocks noChangeAspect="1" noChangeArrowheads="1"/>
          </p:cNvPicPr>
          <p:nvPr/>
        </p:nvPicPr>
        <p:blipFill>
          <a:blip r:embed="rId8" cstate="print"/>
          <a:srcRect/>
          <a:stretch>
            <a:fillRect/>
          </a:stretch>
        </p:blipFill>
        <p:spPr bwMode="auto">
          <a:xfrm>
            <a:off x="5350347" y="1166524"/>
            <a:ext cx="1974778" cy="2392140"/>
          </a:xfrm>
          <a:prstGeom prst="rect">
            <a:avLst/>
          </a:prstGeom>
          <a:noFill/>
          <a:ln w="9525">
            <a:noFill/>
            <a:miter lim="800000"/>
            <a:headEnd/>
            <a:tailEnd/>
          </a:ln>
        </p:spPr>
      </p:pic>
      <p:pic>
        <p:nvPicPr>
          <p:cNvPr id="17424" name="Picture 16" descr="lenny_henry_1_small"/>
          <p:cNvPicPr>
            <a:picLocks noChangeAspect="1" noChangeArrowheads="1"/>
          </p:cNvPicPr>
          <p:nvPr/>
        </p:nvPicPr>
        <p:blipFill>
          <a:blip r:embed="rId9" cstate="print"/>
          <a:srcRect/>
          <a:stretch>
            <a:fillRect/>
          </a:stretch>
        </p:blipFill>
        <p:spPr bwMode="auto">
          <a:xfrm>
            <a:off x="391000" y="4471891"/>
            <a:ext cx="1647825" cy="1905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427606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3" y="609600"/>
            <a:ext cx="11573691" cy="1326321"/>
          </a:xfrm>
        </p:spPr>
        <p:txBody>
          <a:bodyPr/>
          <a:lstStyle/>
          <a:p>
            <a:r>
              <a:rPr lang="en-GB" dirty="0"/>
              <a:t>THE REMNANTS OF FASCISM IN ROCK MUSIC IN EUROPE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766" y="1935920"/>
            <a:ext cx="3211202" cy="460943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959" y="1935920"/>
            <a:ext cx="4609437" cy="4609437"/>
          </a:xfrm>
          <a:prstGeom prst="rect">
            <a:avLst/>
          </a:prstGeom>
        </p:spPr>
      </p:pic>
      <p:sp>
        <p:nvSpPr>
          <p:cNvPr id="3" name="Footer Placeholder 2"/>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413274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53389" y="269965"/>
            <a:ext cx="9255037" cy="6170024"/>
          </a:xfrm>
          <a:prstGeom prst="rect">
            <a:avLst/>
          </a:prstGeom>
        </p:spPr>
      </p:pic>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595884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26" y="546725"/>
            <a:ext cx="10353761" cy="1326321"/>
          </a:xfrm>
        </p:spPr>
        <p:txBody>
          <a:bodyPr/>
          <a:lstStyle/>
          <a:p>
            <a:r>
              <a:rPr lang="en-GB" dirty="0" smtClean="0"/>
              <a:t>Neo-Nazi </a:t>
            </a:r>
            <a:r>
              <a:rPr lang="en-GB" dirty="0" smtClean="0"/>
              <a:t>rock:</a:t>
            </a:r>
            <a:br>
              <a:rPr lang="en-GB" dirty="0" smtClean="0"/>
            </a:br>
            <a:r>
              <a:rPr lang="en-GB" dirty="0" err="1" smtClean="0"/>
              <a:t>Skrewdriver</a:t>
            </a:r>
            <a:endParaRPr lang="en-GB" dirty="0"/>
          </a:p>
        </p:txBody>
      </p:sp>
      <p:pic>
        <p:nvPicPr>
          <p:cNvPr id="6" name="Content Placeholder 5" descr="Hail the New Dawn cover">
            <a:hlinkClick r:id="rId3" tooltip="&quot;Hail the New Dawn cover&quot;"/>
          </p:cNvPr>
          <p:cNvPicPr>
            <a:picLocks noGrp="1"/>
          </p:cNvPicPr>
          <p:nvPr>
            <p:ph sz="half" idx="1"/>
          </p:nvPr>
        </p:nvPicPr>
        <p:blipFill>
          <a:blip r:embed="rId4" cstate="print"/>
          <a:srcRect/>
          <a:stretch>
            <a:fillRect/>
          </a:stretch>
        </p:blipFill>
        <p:spPr bwMode="auto">
          <a:xfrm>
            <a:off x="155849" y="1951423"/>
            <a:ext cx="3854448" cy="3874610"/>
          </a:xfrm>
          <a:prstGeom prst="rect">
            <a:avLst/>
          </a:prstGeom>
          <a:noFill/>
          <a:ln w="9525">
            <a:noFill/>
            <a:miter lim="800000"/>
            <a:headEnd/>
            <a:tailEnd/>
          </a:ln>
        </p:spPr>
      </p:pic>
      <p:pic>
        <p:nvPicPr>
          <p:cNvPr id="7" name="Picture 6" descr="Blood &amp; Honour cover">
            <a:hlinkClick r:id="rId5" tooltip="&quot;Blood &amp; Honour cover&quot;"/>
          </p:cNvPr>
          <p:cNvPicPr/>
          <p:nvPr/>
        </p:nvPicPr>
        <p:blipFill>
          <a:blip r:embed="rId6" cstate="print"/>
          <a:srcRect/>
          <a:stretch>
            <a:fillRect/>
          </a:stretch>
        </p:blipFill>
        <p:spPr bwMode="auto">
          <a:xfrm>
            <a:off x="4176658" y="1951423"/>
            <a:ext cx="3811960" cy="3874610"/>
          </a:xfrm>
          <a:prstGeom prst="rect">
            <a:avLst/>
          </a:prstGeom>
          <a:noFill/>
          <a:ln w="9525">
            <a:noFill/>
            <a:miter lim="800000"/>
            <a:headEnd/>
            <a:tailEnd/>
          </a:ln>
        </p:spPr>
      </p:pic>
      <p:pic>
        <p:nvPicPr>
          <p:cNvPr id="8" name="Picture 7" descr="White Rider cover">
            <a:hlinkClick r:id="rId7" tooltip="&quot;White Rider cover&quot;"/>
          </p:cNvPr>
          <p:cNvPicPr/>
          <p:nvPr/>
        </p:nvPicPr>
        <p:blipFill>
          <a:blip r:embed="rId8" cstate="print"/>
          <a:srcRect/>
          <a:stretch>
            <a:fillRect/>
          </a:stretch>
        </p:blipFill>
        <p:spPr bwMode="auto">
          <a:xfrm>
            <a:off x="8154979" y="1951423"/>
            <a:ext cx="3933117" cy="387461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5624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GB"/>
          </a:p>
        </p:txBody>
      </p:sp>
      <p:sp>
        <p:nvSpPr>
          <p:cNvPr id="7" name="Content Placeholder 6"/>
          <p:cNvSpPr>
            <a:spLocks noGrp="1"/>
          </p:cNvSpPr>
          <p:nvPr>
            <p:ph type="body" idx="1"/>
          </p:nvPr>
        </p:nvSpPr>
        <p:spPr/>
        <p:txBody>
          <a:bodyPr>
            <a:normAutofit fontScale="70000" lnSpcReduction="20000"/>
          </a:bodyPr>
          <a:lstStyle/>
          <a:p>
            <a:r>
              <a:rPr lang="en-GB" dirty="0"/>
              <a:t>The racialized narratives expressed through and experienced in popular music during the 1960s and 1970s draw on the idea of race circulating in the European imaginary since European </a:t>
            </a:r>
            <a:r>
              <a:rPr lang="en-GB" dirty="0" smtClean="0"/>
              <a:t>expansionism and colonialism, and hence the </a:t>
            </a:r>
            <a:r>
              <a:rPr lang="en-GB" dirty="0"/>
              <a:t>dawn of </a:t>
            </a:r>
            <a:r>
              <a:rPr lang="en-GB" dirty="0" smtClean="0"/>
              <a:t>modern globalization</a:t>
            </a:r>
            <a:r>
              <a:rPr lang="en-GB" dirty="0"/>
              <a:t>. Nazi Rock is an example of this. Racialization is based on an ideology that has grown out of the desire of white Europeans to rule in order to achieve and maintain dominance. </a:t>
            </a:r>
          </a:p>
        </p:txBody>
      </p:sp>
      <p:sp>
        <p:nvSpPr>
          <p:cNvPr id="5" name="Footer Placeholder 4"/>
          <p:cNvSpPr>
            <a:spLocks noGrp="1"/>
          </p:cNvSpPr>
          <p:nvPr>
            <p:ph type="ftr" sz="quarter" idx="11"/>
          </p:nvPr>
        </p:nvSpPr>
        <p:spPr/>
        <p:txBody>
          <a:bodyPr/>
          <a:lstStyle/>
          <a:p>
            <a:r>
              <a:rPr lang="en-US" dirty="0" smtClean="0"/>
              <a:t>Simone </a:t>
            </a:r>
            <a:r>
              <a:rPr lang="en-US" dirty="0" err="1" smtClean="0"/>
              <a:t>Krüger</a:t>
            </a:r>
            <a:r>
              <a:rPr lang="en-US" dirty="0" smtClean="0"/>
              <a:t> Bridge © Equinox</a:t>
            </a:r>
            <a:endParaRPr lang="en-US" dirty="0"/>
          </a:p>
        </p:txBody>
      </p:sp>
    </p:spTree>
    <p:extLst>
      <p:ext uri="{BB962C8B-B14F-4D97-AF65-F5344CB8AC3E}">
        <p14:creationId xmlns:p14="http://schemas.microsoft.com/office/powerpoint/2010/main" val="164747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Simone Krüger Bridge © Equinox</a:t>
            </a:r>
            <a:endParaRPr lang="en-US" dirty="0"/>
          </a:p>
        </p:txBody>
      </p:sp>
      <p:pic>
        <p:nvPicPr>
          <p:cNvPr id="5" name="Picture 4"/>
          <p:cNvPicPr>
            <a:picLocks noChangeAspect="1"/>
          </p:cNvPicPr>
          <p:nvPr/>
        </p:nvPicPr>
        <p:blipFill>
          <a:blip r:embed="rId3"/>
          <a:stretch>
            <a:fillRect/>
          </a:stretch>
        </p:blipFill>
        <p:spPr>
          <a:xfrm>
            <a:off x="913793" y="0"/>
            <a:ext cx="10286999" cy="6858000"/>
          </a:xfrm>
          <a:prstGeom prst="rect">
            <a:avLst/>
          </a:prstGeom>
        </p:spPr>
      </p:pic>
      <p:sp>
        <p:nvSpPr>
          <p:cNvPr id="2" name="Title 1"/>
          <p:cNvSpPr>
            <a:spLocks noGrp="1"/>
          </p:cNvSpPr>
          <p:nvPr>
            <p:ph type="title"/>
          </p:nvPr>
        </p:nvSpPr>
        <p:spPr>
          <a:xfrm>
            <a:off x="1464376" y="683214"/>
            <a:ext cx="9733512" cy="1354592"/>
          </a:xfrm>
        </p:spPr>
        <p:txBody>
          <a:bodyPr/>
          <a:lstStyle/>
          <a:p>
            <a:r>
              <a:rPr lang="en-GB" dirty="0"/>
              <a:t>Masculine Hegemony in the Music Industry</a:t>
            </a:r>
          </a:p>
        </p:txBody>
      </p:sp>
    </p:spTree>
    <p:extLst>
      <p:ext uri="{BB962C8B-B14F-4D97-AF65-F5344CB8AC3E}">
        <p14:creationId xmlns:p14="http://schemas.microsoft.com/office/powerpoint/2010/main" val="225624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p:txBody>
          <a:bodyPr>
            <a:normAutofit/>
          </a:bodyPr>
          <a:lstStyle/>
          <a:p>
            <a:r>
              <a:rPr lang="en-GB" dirty="0"/>
              <a:t>In considering the economic and technological dimensions of globalization and their impact upon society and culture, this session is concerned with the politics of othering in popular music under liberal and organized capitalism, as these have been born out of historical, economic, social, and cultural manifestations of modern globalization. We will discuss the politics of othering through racialized and gendered representations in popular music since its beginnings in the late nineteenth century.</a:t>
            </a:r>
            <a:endParaRPr lang="en-GB" dirty="0"/>
          </a:p>
        </p:txBody>
      </p:sp>
      <p:sp>
        <p:nvSpPr>
          <p:cNvPr id="4" name="Footer Placeholder 3">
            <a:extLst>
              <a:ext uri="{FF2B5EF4-FFF2-40B4-BE49-F238E27FC236}">
                <a16:creationId xmlns:a16="http://schemas.microsoft.com/office/drawing/2014/main" xmlns="" id="{FB90128D-3395-40B8-A39D-E47DA00C87B5}"/>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8585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838200" y="5662470"/>
            <a:ext cx="10515600" cy="1195530"/>
          </a:xfrm>
        </p:spPr>
        <p:txBody>
          <a:bodyPr/>
          <a:lstStyle/>
          <a:p>
            <a:r>
              <a:rPr lang="en-GB" dirty="0">
                <a:hlinkClick r:id="rId3"/>
              </a:rPr>
              <a:t>http://</a:t>
            </a:r>
            <a:r>
              <a:rPr lang="en-GB" dirty="0" smtClean="0">
                <a:hlinkClick r:id="rId3"/>
              </a:rPr>
              <a:t>www.billboard.com/articles/events/women-in-music/7617021/madonna-billboard-women-in-music-2016-speech</a:t>
            </a:r>
            <a:r>
              <a:rPr lang="en-GB" dirty="0" smtClean="0"/>
              <a:t> </a:t>
            </a:r>
            <a:endParaRPr lang="en-GB" dirty="0"/>
          </a:p>
        </p:txBody>
      </p:sp>
      <p:pic>
        <p:nvPicPr>
          <p:cNvPr id="4" name="Picture 3"/>
          <p:cNvPicPr>
            <a:picLocks noChangeAspect="1"/>
          </p:cNvPicPr>
          <p:nvPr/>
        </p:nvPicPr>
        <p:blipFill>
          <a:blip r:embed="rId4"/>
          <a:stretch>
            <a:fillRect/>
          </a:stretch>
        </p:blipFill>
        <p:spPr>
          <a:xfrm>
            <a:off x="1135281" y="308486"/>
            <a:ext cx="9432570" cy="5303231"/>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59795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321" y="1338262"/>
            <a:ext cx="5131526" cy="4351338"/>
          </a:xfrm>
        </p:spPr>
        <p:txBody>
          <a:bodyPr>
            <a:normAutofit/>
          </a:bodyPr>
          <a:lstStyle/>
          <a:p>
            <a:r>
              <a:rPr lang="en-GB" dirty="0"/>
              <a:t>The naturalizing of gendered stereotypes in the global music industry has meant that women were, and still often are, the other in popular music. </a:t>
            </a:r>
            <a:endParaRPr lang="en-GB" dirty="0" smtClean="0"/>
          </a:p>
          <a:p>
            <a:endParaRPr lang="en-GB" dirty="0" smtClean="0"/>
          </a:p>
          <a:p>
            <a:r>
              <a:rPr lang="en-GB" dirty="0" smtClean="0"/>
              <a:t>Historically, popular </a:t>
            </a:r>
            <a:r>
              <a:rPr lang="en-GB" dirty="0"/>
              <a:t>music has been created, produced, and promoted from a fundamentally sexist, misogynistic, and ageist position, maintained through the construction of the popular music canon.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291" y="1338262"/>
            <a:ext cx="5747056" cy="4043972"/>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178834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617191" cy="4351338"/>
          </a:xfrm>
        </p:spPr>
        <p:txBody>
          <a:bodyPr/>
          <a:lstStyle/>
          <a:p>
            <a:r>
              <a:rPr lang="en-GB" dirty="0"/>
              <a:t>Sexism has permeated the whole structure of the music </a:t>
            </a:r>
            <a:r>
              <a:rPr lang="en-GB" dirty="0" smtClean="0"/>
              <a:t>industry, </a:t>
            </a:r>
            <a:r>
              <a:rPr lang="en-GB" dirty="0"/>
              <a:t>including its business workings (and particularly senior executive positions), the creative processes surrounding </a:t>
            </a:r>
            <a:r>
              <a:rPr lang="en-GB" dirty="0" err="1"/>
              <a:t>songwriting</a:t>
            </a:r>
            <a:r>
              <a:rPr lang="en-GB" dirty="0"/>
              <a:t> and production, musical performance, and music </a:t>
            </a:r>
            <a:r>
              <a:rPr lang="en-GB" dirty="0" smtClean="0"/>
              <a:t>journalism!</a:t>
            </a:r>
            <a:endParaRPr lang="en-GB" dirty="0"/>
          </a:p>
        </p:txBody>
      </p:sp>
      <p:pic>
        <p:nvPicPr>
          <p:cNvPr id="4" name="Picture 3"/>
          <p:cNvPicPr>
            <a:picLocks noChangeAspect="1"/>
          </p:cNvPicPr>
          <p:nvPr/>
        </p:nvPicPr>
        <p:blipFill>
          <a:blip r:embed="rId3"/>
          <a:stretch>
            <a:fillRect/>
          </a:stretch>
        </p:blipFill>
        <p:spPr>
          <a:xfrm>
            <a:off x="6968815" y="794555"/>
            <a:ext cx="4222349" cy="5586492"/>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46932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female &amp; male jobs in music</a:t>
            </a:r>
            <a:endParaRPr lang="en-GB" dirty="0"/>
          </a:p>
        </p:txBody>
      </p:sp>
      <p:sp>
        <p:nvSpPr>
          <p:cNvPr id="4" name="Content Placeholder 3"/>
          <p:cNvSpPr>
            <a:spLocks noGrp="1"/>
          </p:cNvSpPr>
          <p:nvPr>
            <p:ph sz="half" idx="1"/>
          </p:nvPr>
        </p:nvSpPr>
        <p:spPr/>
        <p:txBody>
          <a:bodyPr/>
          <a:lstStyle/>
          <a:p>
            <a:r>
              <a:rPr lang="en-GB" dirty="0"/>
              <a:t>PR-related and secretarial </a:t>
            </a:r>
            <a:r>
              <a:rPr lang="en-GB" dirty="0" smtClean="0"/>
              <a:t>roles</a:t>
            </a:r>
          </a:p>
          <a:p>
            <a:r>
              <a:rPr lang="en-GB" dirty="0"/>
              <a:t>assistant </a:t>
            </a:r>
            <a:r>
              <a:rPr lang="en-GB" dirty="0" smtClean="0"/>
              <a:t>positions</a:t>
            </a:r>
          </a:p>
          <a:p>
            <a:r>
              <a:rPr lang="en-GB" dirty="0"/>
              <a:t>The myth of the “attractive secretary” </a:t>
            </a:r>
            <a:endParaRPr lang="en-GB" dirty="0" smtClean="0"/>
          </a:p>
          <a:p>
            <a:r>
              <a:rPr lang="en-GB" dirty="0"/>
              <a:t>menial journalistic tasks </a:t>
            </a:r>
          </a:p>
        </p:txBody>
      </p:sp>
      <p:sp>
        <p:nvSpPr>
          <p:cNvPr id="5" name="Content Placeholder 4"/>
          <p:cNvSpPr>
            <a:spLocks noGrp="1"/>
          </p:cNvSpPr>
          <p:nvPr>
            <p:ph sz="half" idx="2"/>
          </p:nvPr>
        </p:nvSpPr>
        <p:spPr/>
        <p:txBody>
          <a:bodyPr/>
          <a:lstStyle/>
          <a:p>
            <a:r>
              <a:rPr lang="en-GB" dirty="0"/>
              <a:t>A&amp;R and music </a:t>
            </a:r>
            <a:r>
              <a:rPr lang="en-GB" dirty="0" smtClean="0"/>
              <a:t>journalism</a:t>
            </a:r>
          </a:p>
          <a:p>
            <a:r>
              <a:rPr lang="en-GB" dirty="0" smtClean="0"/>
              <a:t>biographers</a:t>
            </a:r>
          </a:p>
          <a:p>
            <a:r>
              <a:rPr lang="en-GB" dirty="0"/>
              <a:t>have written, performed, and recorded </a:t>
            </a:r>
            <a:r>
              <a:rPr lang="en-GB" dirty="0" smtClean="0"/>
              <a:t>music</a:t>
            </a:r>
          </a:p>
          <a:p>
            <a:r>
              <a:rPr lang="en-GB" dirty="0" smtClean="0"/>
              <a:t>critics </a:t>
            </a:r>
            <a:r>
              <a:rPr lang="en-GB" dirty="0"/>
              <a:t>and radio DJs</a:t>
            </a:r>
          </a:p>
        </p:txBody>
      </p:sp>
      <p:pic>
        <p:nvPicPr>
          <p:cNvPr id="3" name="Picture 2"/>
          <p:cNvPicPr>
            <a:picLocks noChangeAspect="1"/>
          </p:cNvPicPr>
          <p:nvPr/>
        </p:nvPicPr>
        <p:blipFill>
          <a:blip r:embed="rId2"/>
          <a:stretch>
            <a:fillRect/>
          </a:stretch>
        </p:blipFill>
        <p:spPr>
          <a:xfrm>
            <a:off x="3676650" y="4690139"/>
            <a:ext cx="4686300" cy="971550"/>
          </a:xfrm>
          <a:prstGeom prst="rect">
            <a:avLst/>
          </a:prstGeom>
        </p:spPr>
      </p:pic>
      <p:sp>
        <p:nvSpPr>
          <p:cNvPr id="6" name="Footer Placeholder 5"/>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691031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Sexualization</a:t>
            </a:r>
            <a:r>
              <a:rPr lang="en-GB" dirty="0" smtClean="0"/>
              <a:t> </a:t>
            </a:r>
            <a:r>
              <a:rPr lang="en-GB" dirty="0" smtClean="0"/>
              <a:t>in the 1950s and 60s</a:t>
            </a:r>
            <a:endParaRPr lang="en-GB" dirty="0"/>
          </a:p>
        </p:txBody>
      </p:sp>
      <p:sp>
        <p:nvSpPr>
          <p:cNvPr id="3" name="Content Placeholder 2"/>
          <p:cNvSpPr>
            <a:spLocks noGrp="1"/>
          </p:cNvSpPr>
          <p:nvPr>
            <p:ph idx="1"/>
          </p:nvPr>
        </p:nvSpPr>
        <p:spPr>
          <a:xfrm>
            <a:off x="838200" y="1825625"/>
            <a:ext cx="10515600" cy="4351338"/>
          </a:xfrm>
        </p:spPr>
        <p:txBody>
          <a:bodyPr>
            <a:normAutofit/>
          </a:bodyPr>
          <a:lstStyle/>
          <a:p>
            <a:r>
              <a:rPr lang="en-GB" dirty="0"/>
              <a:t>Rock music has </a:t>
            </a:r>
            <a:r>
              <a:rPr lang="en-GB" dirty="0" smtClean="0"/>
              <a:t>been </a:t>
            </a:r>
            <a:r>
              <a:rPr lang="en-GB" dirty="0"/>
              <a:t>gendered masculine. It is essentially sexist </a:t>
            </a:r>
            <a:r>
              <a:rPr lang="en-GB" dirty="0" smtClean="0"/>
              <a:t>by </a:t>
            </a:r>
            <a:r>
              <a:rPr lang="en-GB" dirty="0"/>
              <a:t>expressing masculine sexuality and superiority, as well as offering only limited representations of women, either as caring mother figures or as sex </a:t>
            </a:r>
            <a:r>
              <a:rPr lang="en-GB" dirty="0" smtClean="0"/>
              <a:t>objects</a:t>
            </a:r>
            <a:r>
              <a:rPr lang="en-GB" dirty="0"/>
              <a:t> </a:t>
            </a:r>
            <a:endParaRPr lang="en-GB" dirty="0" smtClean="0"/>
          </a:p>
          <a:p>
            <a:endParaRPr lang="en-GB" dirty="0" smtClean="0"/>
          </a:p>
          <a:p>
            <a:r>
              <a:rPr lang="en-GB" dirty="0" smtClean="0"/>
              <a:t>Women </a:t>
            </a:r>
            <a:r>
              <a:rPr lang="en-GB" dirty="0"/>
              <a:t>musicians who “made it” were almost always singers, while women in the wider business usually worked in publicity. In both roles, however, women’s success depended on a </a:t>
            </a:r>
            <a:r>
              <a:rPr lang="en-GB" b="1" dirty="0"/>
              <a:t>male-made female image. </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119005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Historical context</a:t>
            </a:r>
            <a:endParaRPr lang="en-GB" dirty="0"/>
          </a:p>
        </p:txBody>
      </p:sp>
      <p:sp>
        <p:nvSpPr>
          <p:cNvPr id="6" name="Content Placeholder 5"/>
          <p:cNvSpPr>
            <a:spLocks noGrp="1"/>
          </p:cNvSpPr>
          <p:nvPr>
            <p:ph idx="1"/>
          </p:nvPr>
        </p:nvSpPr>
        <p:spPr/>
        <p:txBody>
          <a:bodyPr/>
          <a:lstStyle/>
          <a:p>
            <a:r>
              <a:rPr lang="en-GB" dirty="0"/>
              <a:t>The undervaluing of female authenticity and creativity is not limited to rock music, but has occurred in western societies since the romantic era when distinctions between low and high culture were first established. </a:t>
            </a:r>
            <a:endParaRPr lang="en-GB" dirty="0" smtClean="0"/>
          </a:p>
          <a:p>
            <a:endParaRPr lang="en-GB" dirty="0"/>
          </a:p>
        </p:txBody>
      </p:sp>
      <p:pic>
        <p:nvPicPr>
          <p:cNvPr id="2" name="Picture 1"/>
          <p:cNvPicPr>
            <a:picLocks noChangeAspect="1"/>
          </p:cNvPicPr>
          <p:nvPr/>
        </p:nvPicPr>
        <p:blipFill rotWithShape="1">
          <a:blip r:embed="rId3"/>
          <a:srcRect l="8283" t="13699" r="8690" b="3424"/>
          <a:stretch/>
        </p:blipFill>
        <p:spPr>
          <a:xfrm>
            <a:off x="2625635" y="3304902"/>
            <a:ext cx="5630091" cy="3161212"/>
          </a:xfrm>
          <a:prstGeom prst="rect">
            <a:avLst/>
          </a:prstGeom>
        </p:spPr>
      </p:pic>
      <p:sp>
        <p:nvSpPr>
          <p:cNvPr id="3" name="Footer Placeholder 2"/>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156022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Worldwide phenomenon?</a:t>
            </a:r>
            <a:endParaRPr lang="en-GB" dirty="0"/>
          </a:p>
        </p:txBody>
      </p:sp>
      <p:sp>
        <p:nvSpPr>
          <p:cNvPr id="3" name="Content Placeholder 2"/>
          <p:cNvSpPr>
            <a:spLocks noGrp="1"/>
          </p:cNvSpPr>
          <p:nvPr>
            <p:ph idx="1"/>
          </p:nvPr>
        </p:nvSpPr>
        <p:spPr/>
        <p:txBody>
          <a:bodyPr/>
          <a:lstStyle/>
          <a:p>
            <a:r>
              <a:rPr lang="en-GB" dirty="0"/>
              <a:t>Sexism is not only confined to the Western music industry, but can also be found in other parts of the </a:t>
            </a:r>
            <a:r>
              <a:rPr lang="en-GB" dirty="0" smtClean="0"/>
              <a:t>world</a:t>
            </a:r>
          </a:p>
          <a:p>
            <a:pPr lvl="1"/>
            <a:endParaRPr lang="en-GB" dirty="0"/>
          </a:p>
        </p:txBody>
      </p:sp>
      <p:pic>
        <p:nvPicPr>
          <p:cNvPr id="4" name="Picture 3"/>
          <p:cNvPicPr>
            <a:picLocks noChangeAspect="1"/>
          </p:cNvPicPr>
          <p:nvPr/>
        </p:nvPicPr>
        <p:blipFill rotWithShape="1">
          <a:blip r:embed="rId3"/>
          <a:srcRect l="9173" t="17596" r="10193" b="4005"/>
          <a:stretch/>
        </p:blipFill>
        <p:spPr>
          <a:xfrm>
            <a:off x="2037806" y="2991394"/>
            <a:ext cx="6544491" cy="3579223"/>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137716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Sexualization</a:t>
            </a:r>
            <a:r>
              <a:rPr lang="en-GB" dirty="0" smtClean="0"/>
              <a:t> </a:t>
            </a:r>
            <a:r>
              <a:rPr lang="en-GB" dirty="0" smtClean="0"/>
              <a:t>in Rock </a:t>
            </a:r>
            <a:r>
              <a:rPr lang="en-GB" dirty="0"/>
              <a:t>Music</a:t>
            </a:r>
          </a:p>
        </p:txBody>
      </p:sp>
      <p:sp>
        <p:nvSpPr>
          <p:cNvPr id="3" name="Content Placeholder 2"/>
          <p:cNvSpPr>
            <a:spLocks noGrp="1"/>
          </p:cNvSpPr>
          <p:nvPr>
            <p:ph idx="1"/>
          </p:nvPr>
        </p:nvSpPr>
        <p:spPr>
          <a:xfrm>
            <a:off x="838200" y="1825625"/>
            <a:ext cx="5352197" cy="4351338"/>
          </a:xfrm>
        </p:spPr>
        <p:txBody>
          <a:bodyPr>
            <a:normAutofit lnSpcReduction="10000"/>
          </a:bodyPr>
          <a:lstStyle/>
          <a:p>
            <a:r>
              <a:rPr lang="en-GB" dirty="0"/>
              <a:t>Rock is indeed the popular music genre that is most explicitly concerned with sexual </a:t>
            </a:r>
            <a:r>
              <a:rPr lang="en-GB" dirty="0" smtClean="0"/>
              <a:t>representation </a:t>
            </a:r>
            <a:endParaRPr lang="en-GB" dirty="0" smtClean="0"/>
          </a:p>
          <a:p>
            <a:r>
              <a:rPr lang="en-GB" dirty="0"/>
              <a:t>Since the 1950s and 60s, many rock musicians like Elvis Presley, Mick Jagger, Roger </a:t>
            </a:r>
            <a:r>
              <a:rPr lang="en-GB" dirty="0" err="1"/>
              <a:t>Daltrey</a:t>
            </a:r>
            <a:r>
              <a:rPr lang="en-GB" dirty="0"/>
              <a:t>, Robert Plant, and bands like </a:t>
            </a:r>
            <a:r>
              <a:rPr lang="en-GB" dirty="0" err="1"/>
              <a:t>Mötley</a:t>
            </a:r>
            <a:r>
              <a:rPr lang="en-GB" dirty="0"/>
              <a:t> </a:t>
            </a:r>
            <a:r>
              <a:rPr lang="en-GB" dirty="0" err="1"/>
              <a:t>Crue</a:t>
            </a:r>
            <a:r>
              <a:rPr lang="en-GB" dirty="0"/>
              <a:t> and Thin Lizzy became known under the substyle of cock </a:t>
            </a:r>
            <a:r>
              <a:rPr lang="en-GB" dirty="0" smtClean="0"/>
              <a:t>rock </a:t>
            </a:r>
            <a:endParaRPr lang="en-GB" dirty="0" smtClean="0"/>
          </a:p>
          <a:p>
            <a:r>
              <a:rPr lang="en-GB" dirty="0"/>
              <a:t>Masculinity is also enacted through the “</a:t>
            </a:r>
            <a:r>
              <a:rPr lang="en-GB" dirty="0" err="1"/>
              <a:t>exscription</a:t>
            </a:r>
            <a:r>
              <a:rPr lang="en-GB" dirty="0"/>
              <a:t>” of the feminine </a:t>
            </a:r>
            <a:r>
              <a:rPr lang="en-GB" dirty="0" smtClean="0"/>
              <a:t>and misogyny </a:t>
            </a:r>
            <a:endParaRPr lang="en-GB" dirty="0"/>
          </a:p>
        </p:txBody>
      </p:sp>
      <p:pic>
        <p:nvPicPr>
          <p:cNvPr id="4" name="CyavbtCpk9c"/>
          <p:cNvPicPr>
            <a:picLocks noRot="1" noChangeAspect="1"/>
          </p:cNvPicPr>
          <p:nvPr>
            <a:videoFile r:link="rId1"/>
          </p:nvPr>
        </p:nvPicPr>
        <p:blipFill>
          <a:blip r:embed="rId4"/>
          <a:stretch>
            <a:fillRect/>
          </a:stretch>
        </p:blipFill>
        <p:spPr>
          <a:xfrm>
            <a:off x="6190397" y="1825625"/>
            <a:ext cx="5755900" cy="3237694"/>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7623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Women in Rock Music</a:t>
            </a:r>
          </a:p>
        </p:txBody>
      </p:sp>
      <p:sp>
        <p:nvSpPr>
          <p:cNvPr id="3" name="Content Placeholder 2"/>
          <p:cNvSpPr>
            <a:spLocks noGrp="1"/>
          </p:cNvSpPr>
          <p:nvPr>
            <p:ph idx="1"/>
          </p:nvPr>
        </p:nvSpPr>
        <p:spPr>
          <a:xfrm>
            <a:off x="913795" y="2096064"/>
            <a:ext cx="5626705" cy="3695136"/>
          </a:xfrm>
        </p:spPr>
        <p:txBody>
          <a:bodyPr>
            <a:normAutofit fontScale="92500"/>
          </a:bodyPr>
          <a:lstStyle/>
          <a:p>
            <a:r>
              <a:rPr lang="en-GB" dirty="0" smtClean="0"/>
              <a:t>female-led </a:t>
            </a:r>
            <a:r>
              <a:rPr lang="en-GB" dirty="0"/>
              <a:t>rock groups were </a:t>
            </a:r>
            <a:r>
              <a:rPr lang="en-GB" dirty="0" smtClean="0"/>
              <a:t>rare in the 1950s – 70s, yet some </a:t>
            </a:r>
            <a:r>
              <a:rPr lang="en-GB" dirty="0"/>
              <a:t>female musicians did </a:t>
            </a:r>
            <a:r>
              <a:rPr lang="en-GB" dirty="0" smtClean="0"/>
              <a:t>succeed…. Stevie Nicks</a:t>
            </a:r>
          </a:p>
          <a:p>
            <a:r>
              <a:rPr lang="en-GB" dirty="0"/>
              <a:t>what makes Nicks unique is that </a:t>
            </a:r>
            <a:r>
              <a:rPr lang="en-GB" dirty="0" smtClean="0"/>
              <a:t>she embraced </a:t>
            </a:r>
            <a:r>
              <a:rPr lang="en-GB" dirty="0"/>
              <a:t>her feminine identity, while working within the constraints of </a:t>
            </a:r>
            <a:r>
              <a:rPr lang="en-GB" dirty="0" smtClean="0"/>
              <a:t>a male-dominated </a:t>
            </a:r>
            <a:r>
              <a:rPr lang="en-GB" dirty="0"/>
              <a:t>music </a:t>
            </a:r>
            <a:r>
              <a:rPr lang="en-GB" dirty="0" smtClean="0"/>
              <a:t>industry</a:t>
            </a:r>
          </a:p>
          <a:p>
            <a:r>
              <a:rPr lang="en-GB" dirty="0"/>
              <a:t>music journalism continued to represent female </a:t>
            </a:r>
            <a:r>
              <a:rPr lang="en-GB" dirty="0" smtClean="0"/>
              <a:t>artists like Stevie Nicks as </a:t>
            </a:r>
            <a:r>
              <a:rPr lang="en-GB" dirty="0"/>
              <a:t>sex symbols</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pic>
        <p:nvPicPr>
          <p:cNvPr id="6" name="Picture 5"/>
          <p:cNvPicPr>
            <a:picLocks noChangeAspect="1"/>
          </p:cNvPicPr>
          <p:nvPr/>
        </p:nvPicPr>
        <p:blipFill>
          <a:blip r:embed="rId3"/>
          <a:stretch>
            <a:fillRect/>
          </a:stretch>
        </p:blipFill>
        <p:spPr>
          <a:xfrm>
            <a:off x="6540500" y="1935921"/>
            <a:ext cx="5083175" cy="4549011"/>
          </a:xfrm>
          <a:prstGeom prst="rect">
            <a:avLst/>
          </a:prstGeom>
        </p:spPr>
      </p:pic>
    </p:spTree>
    <p:extLst>
      <p:ext uri="{BB962C8B-B14F-4D97-AF65-F5344CB8AC3E}">
        <p14:creationId xmlns:p14="http://schemas.microsoft.com/office/powerpoint/2010/main" val="2211474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5494" y="780219"/>
            <a:ext cx="5106004" cy="3702881"/>
          </a:xfrm>
        </p:spPr>
        <p:txBody>
          <a:bodyPr>
            <a:normAutofit fontScale="85000" lnSpcReduction="10000"/>
          </a:bodyPr>
          <a:lstStyle/>
          <a:p>
            <a:r>
              <a:rPr lang="en-GB" dirty="0" smtClean="0"/>
              <a:t>Within the sexist </a:t>
            </a:r>
            <a:r>
              <a:rPr lang="en-GB" dirty="0"/>
              <a:t>setting </a:t>
            </a:r>
            <a:r>
              <a:rPr lang="en-GB" dirty="0" smtClean="0"/>
              <a:t>and patriarchal </a:t>
            </a:r>
            <a:r>
              <a:rPr lang="en-GB" dirty="0"/>
              <a:t>media </a:t>
            </a:r>
            <a:r>
              <a:rPr lang="en-GB" dirty="0" smtClean="0"/>
              <a:t>representations of the 1970s, Stevie Nicks displayed female </a:t>
            </a:r>
            <a:r>
              <a:rPr lang="en-GB" dirty="0"/>
              <a:t>agency and emancipated female </a:t>
            </a:r>
            <a:r>
              <a:rPr lang="en-GB" dirty="0" smtClean="0"/>
              <a:t>sexuality in her songs</a:t>
            </a:r>
          </a:p>
          <a:p>
            <a:pPr lvl="1"/>
            <a:r>
              <a:rPr lang="en-GB" dirty="0"/>
              <a:t>‘Rhiannon’ (1975</a:t>
            </a:r>
            <a:r>
              <a:rPr lang="en-GB" dirty="0" smtClean="0"/>
              <a:t>)</a:t>
            </a:r>
          </a:p>
          <a:p>
            <a:pPr lvl="1"/>
            <a:r>
              <a:rPr lang="en-GB" dirty="0"/>
              <a:t>‘Gold Dust Woman’ (1976</a:t>
            </a:r>
            <a:r>
              <a:rPr lang="en-GB" dirty="0" smtClean="0"/>
              <a:t>)</a:t>
            </a:r>
          </a:p>
          <a:p>
            <a:pPr lvl="1"/>
            <a:r>
              <a:rPr lang="en-GB" dirty="0"/>
              <a:t>‘</a:t>
            </a:r>
            <a:r>
              <a:rPr lang="en-GB" dirty="0" smtClean="0"/>
              <a:t>Sisters </a:t>
            </a:r>
            <a:r>
              <a:rPr lang="en-GB" dirty="0"/>
              <a:t>of the Moon</a:t>
            </a:r>
            <a:r>
              <a:rPr lang="en-GB" dirty="0" smtClean="0"/>
              <a:t>’</a:t>
            </a:r>
          </a:p>
          <a:p>
            <a:r>
              <a:rPr lang="en-GB" dirty="0" smtClean="0"/>
              <a:t>During her subsequent solo career, published </a:t>
            </a:r>
            <a:r>
              <a:rPr lang="en-GB" dirty="0"/>
              <a:t>articles and interviews often position Nicks as a </a:t>
            </a:r>
            <a:r>
              <a:rPr lang="en-GB" dirty="0" smtClean="0"/>
              <a:t>victim and </a:t>
            </a:r>
            <a:r>
              <a:rPr lang="en-GB" dirty="0"/>
              <a:t>mentally unstable; popular representations of Nicks </a:t>
            </a:r>
            <a:r>
              <a:rPr lang="en-GB" dirty="0" smtClean="0"/>
              <a:t>as a witch</a:t>
            </a:r>
          </a:p>
          <a:p>
            <a:endParaRPr lang="en-GB" dirty="0"/>
          </a:p>
        </p:txBody>
      </p:sp>
      <p:sp>
        <p:nvSpPr>
          <p:cNvPr id="6" name="Content Placeholder 5"/>
          <p:cNvSpPr>
            <a:spLocks noGrp="1"/>
          </p:cNvSpPr>
          <p:nvPr>
            <p:ph sz="half" idx="2"/>
          </p:nvPr>
        </p:nvSpPr>
        <p:spPr>
          <a:xfrm>
            <a:off x="6357223" y="3917156"/>
            <a:ext cx="5094154" cy="2826581"/>
          </a:xfrm>
        </p:spPr>
        <p:txBody>
          <a:bodyPr>
            <a:normAutofit fontScale="85000" lnSpcReduction="10000"/>
          </a:bodyPr>
          <a:lstStyle/>
          <a:p>
            <a:r>
              <a:rPr lang="en-GB" dirty="0" smtClean="0"/>
              <a:t>However, Nicks also represents </a:t>
            </a:r>
            <a:r>
              <a:rPr lang="en-GB" dirty="0"/>
              <a:t>female </a:t>
            </a:r>
            <a:r>
              <a:rPr lang="en-GB" dirty="0" smtClean="0"/>
              <a:t>empowerment </a:t>
            </a:r>
            <a:r>
              <a:rPr lang="en-GB" dirty="0"/>
              <a:t>through the celebration </a:t>
            </a:r>
            <a:r>
              <a:rPr lang="en-GB" dirty="0" smtClean="0"/>
              <a:t>of feminine </a:t>
            </a:r>
            <a:r>
              <a:rPr lang="en-GB" dirty="0"/>
              <a:t>difference within the hegemonic order, subverting patriarchy </a:t>
            </a:r>
            <a:r>
              <a:rPr lang="en-GB" dirty="0" smtClean="0"/>
              <a:t>by adopting </a:t>
            </a:r>
            <a:r>
              <a:rPr lang="en-GB" dirty="0"/>
              <a:t>an exaggerated </a:t>
            </a:r>
            <a:r>
              <a:rPr lang="en-GB" dirty="0" smtClean="0"/>
              <a:t>femininity, </a:t>
            </a:r>
            <a:r>
              <a:rPr lang="en-GB" dirty="0"/>
              <a:t>and by finding empowerment in “spiritual feminism</a:t>
            </a:r>
            <a:r>
              <a:rPr lang="en-GB" dirty="0" smtClean="0"/>
              <a:t>”.</a:t>
            </a:r>
          </a:p>
          <a:p>
            <a:r>
              <a:rPr lang="en-GB" dirty="0"/>
              <a:t>Stevie Nicks </a:t>
            </a:r>
            <a:r>
              <a:rPr lang="en-GB" dirty="0" smtClean="0"/>
              <a:t>has been a strong female </a:t>
            </a:r>
            <a:r>
              <a:rPr lang="en-GB" dirty="0"/>
              <a:t>artist within a </a:t>
            </a:r>
            <a:r>
              <a:rPr lang="en-GB" dirty="0" smtClean="0"/>
              <a:t>patriarchal media that sought to render her a victim </a:t>
            </a:r>
            <a:r>
              <a:rPr lang="en-GB" dirty="0"/>
              <a:t>of sexist evaluations.</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pic>
        <p:nvPicPr>
          <p:cNvPr id="7" name="Picture 6"/>
          <p:cNvPicPr>
            <a:picLocks noChangeAspect="1"/>
          </p:cNvPicPr>
          <p:nvPr/>
        </p:nvPicPr>
        <p:blipFill>
          <a:blip r:embed="rId3"/>
          <a:stretch>
            <a:fillRect/>
          </a:stretch>
        </p:blipFill>
        <p:spPr>
          <a:xfrm>
            <a:off x="6186102" y="140493"/>
            <a:ext cx="5436395" cy="3624263"/>
          </a:xfrm>
          <a:prstGeom prst="rect">
            <a:avLst/>
          </a:prstGeom>
        </p:spPr>
      </p:pic>
    </p:spTree>
    <p:extLst>
      <p:ext uri="{BB962C8B-B14F-4D97-AF65-F5344CB8AC3E}">
        <p14:creationId xmlns:p14="http://schemas.microsoft.com/office/powerpoint/2010/main" val="16226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Politics of racialization</a:t>
            </a:r>
            <a:endParaRPr lang="en-GB" dirty="0"/>
          </a:p>
        </p:txBody>
      </p:sp>
      <p:sp>
        <p:nvSpPr>
          <p:cNvPr id="3" name="Content Placeholder 2"/>
          <p:cNvSpPr>
            <a:spLocks noGrp="1"/>
          </p:cNvSpPr>
          <p:nvPr>
            <p:ph idx="1"/>
          </p:nvPr>
        </p:nvSpPr>
        <p:spPr/>
        <p:txBody>
          <a:bodyPr/>
          <a:lstStyle/>
          <a:p>
            <a:r>
              <a:rPr lang="en-GB" dirty="0"/>
              <a:t>Race is steeped in the </a:t>
            </a:r>
            <a:r>
              <a:rPr lang="en-GB" dirty="0" smtClean="0"/>
              <a:t>engineered histories </a:t>
            </a:r>
            <a:r>
              <a:rPr lang="en-GB" dirty="0"/>
              <a:t>of modern </a:t>
            </a:r>
            <a:r>
              <a:rPr lang="en-GB" dirty="0" smtClean="0"/>
              <a:t>Europe</a:t>
            </a:r>
          </a:p>
          <a:p>
            <a:r>
              <a:rPr lang="en-GB" dirty="0" smtClean="0"/>
              <a:t>white </a:t>
            </a:r>
            <a:r>
              <a:rPr lang="en-GB" dirty="0"/>
              <a:t>definitions of whiteness </a:t>
            </a:r>
            <a:r>
              <a:rPr lang="en-GB" dirty="0" smtClean="0"/>
              <a:t>constructed in </a:t>
            </a:r>
            <a:r>
              <a:rPr lang="en-GB" dirty="0"/>
              <a:t>terms </a:t>
            </a:r>
            <a:r>
              <a:rPr lang="en-GB" dirty="0" smtClean="0"/>
              <a:t>of their </a:t>
            </a:r>
            <a:r>
              <a:rPr lang="en-GB" dirty="0"/>
              <a:t>differences from </a:t>
            </a:r>
            <a:r>
              <a:rPr lang="en-GB" dirty="0" smtClean="0"/>
              <a:t>non-whites</a:t>
            </a:r>
          </a:p>
          <a:p>
            <a:r>
              <a:rPr lang="en-GB" dirty="0" smtClean="0"/>
              <a:t>US-based “</a:t>
            </a:r>
            <a:r>
              <a:rPr lang="en-GB" dirty="0"/>
              <a:t>negro market” of “race records”, reflexive of </a:t>
            </a:r>
            <a:r>
              <a:rPr lang="en-GB" dirty="0" smtClean="0"/>
              <a:t>deep-rooted </a:t>
            </a:r>
            <a:r>
              <a:rPr lang="en-GB" dirty="0"/>
              <a:t>racialized </a:t>
            </a:r>
            <a:r>
              <a:rPr lang="en-GB" dirty="0" smtClean="0"/>
              <a:t>ideas and narratives…. also shaped contemporary popular culture</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475127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t>
            </a:r>
            <a:r>
              <a:rPr lang="en-GB" dirty="0" smtClean="0"/>
              <a:t>Singer-Songwriter</a:t>
            </a:r>
            <a:endParaRPr lang="en-GB" dirty="0"/>
          </a:p>
        </p:txBody>
      </p:sp>
      <p:sp>
        <p:nvSpPr>
          <p:cNvPr id="3" name="Content Placeholder 2"/>
          <p:cNvSpPr>
            <a:spLocks noGrp="1"/>
          </p:cNvSpPr>
          <p:nvPr>
            <p:ph idx="1"/>
          </p:nvPr>
        </p:nvSpPr>
        <p:spPr/>
        <p:txBody>
          <a:bodyPr/>
          <a:lstStyle/>
          <a:p>
            <a:r>
              <a:rPr lang="en-GB" dirty="0"/>
              <a:t>One noticeable success route for women at the time was that of the singer-songwriter or “folkie lady”, often being “long-haired, pure-voiced [and] self-accompanied on acoustic guitar” (Frith and </a:t>
            </a:r>
            <a:r>
              <a:rPr lang="en-GB" dirty="0" err="1"/>
              <a:t>McRobbie</a:t>
            </a:r>
            <a:r>
              <a:rPr lang="en-GB" dirty="0"/>
              <a:t> 1978:144), including musicians like Joan Baez and Joni Mitchell. </a:t>
            </a:r>
            <a:endParaRPr lang="en-GB" dirty="0" smtClean="0"/>
          </a:p>
          <a:p>
            <a:endParaRPr lang="en-GB" dirty="0"/>
          </a:p>
        </p:txBody>
      </p:sp>
      <p:pic>
        <p:nvPicPr>
          <p:cNvPr id="4" name="Picture 3">
            <a:hlinkClick r:id="rId3"/>
          </p:cNvPr>
          <p:cNvPicPr>
            <a:picLocks noChangeAspect="1"/>
          </p:cNvPicPr>
          <p:nvPr/>
        </p:nvPicPr>
        <p:blipFill rotWithShape="1">
          <a:blip r:embed="rId4"/>
          <a:srcRect t="22267"/>
          <a:stretch/>
        </p:blipFill>
        <p:spPr>
          <a:xfrm>
            <a:off x="2743199" y="3603009"/>
            <a:ext cx="6932621" cy="3029804"/>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730380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popularity in folk and singer-songwriter music of the early 1970s worked positively to include female participation within the rock music industry, however by working within a “gentle” and “passive” music genre, female singer-songwriters were marketed as passive and easily controlled by the male gaze, thereby ascribing to patriarchal characteristics of femininity. </a:t>
            </a:r>
            <a:endParaRPr lang="en-GB" dirty="0" smtClean="0"/>
          </a:p>
          <a:p>
            <a:r>
              <a:rPr lang="en-GB" dirty="0" smtClean="0"/>
              <a:t>The </a:t>
            </a:r>
            <a:r>
              <a:rPr lang="en-GB" dirty="0"/>
              <a:t>discourses produced by record companies and journalists surrounding these women is markedly different to those surrounding their male counterparts, and work actively to discredit the authenticity of female musicians. </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164361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a:bodyPr>
          <a:lstStyle/>
          <a:p>
            <a:r>
              <a:rPr lang="en-GB" dirty="0"/>
              <a:t>Since the birth of rock music in the 1950s, women were positioned </a:t>
            </a:r>
            <a:r>
              <a:rPr lang="en-GB" dirty="0" smtClean="0"/>
              <a:t>as the </a:t>
            </a:r>
            <a:r>
              <a:rPr lang="en-GB" dirty="0"/>
              <a:t>other in the male-dominated music industry which sought to </a:t>
            </a:r>
            <a:r>
              <a:rPr lang="en-GB" dirty="0" smtClean="0"/>
              <a:t>diminish female </a:t>
            </a:r>
            <a:r>
              <a:rPr lang="en-GB" dirty="0"/>
              <a:t>creativity</a:t>
            </a:r>
            <a:r>
              <a:rPr lang="en-GB" dirty="0" smtClean="0"/>
              <a:t>.</a:t>
            </a:r>
          </a:p>
          <a:p>
            <a:r>
              <a:rPr lang="en-GB" dirty="0" smtClean="0"/>
              <a:t>Fewer </a:t>
            </a:r>
            <a:r>
              <a:rPr lang="en-GB" dirty="0"/>
              <a:t>women </a:t>
            </a:r>
            <a:r>
              <a:rPr lang="en-GB" dirty="0" smtClean="0"/>
              <a:t>worked </a:t>
            </a:r>
            <a:r>
              <a:rPr lang="en-GB" dirty="0"/>
              <a:t>as professional </a:t>
            </a:r>
            <a:r>
              <a:rPr lang="en-GB" dirty="0" smtClean="0"/>
              <a:t>musicians and attempted </a:t>
            </a:r>
            <a:r>
              <a:rPr lang="en-GB" dirty="0"/>
              <a:t>a musical career at the </a:t>
            </a:r>
            <a:r>
              <a:rPr lang="en-GB" dirty="0" smtClean="0"/>
              <a:t>time, while women </a:t>
            </a:r>
            <a:r>
              <a:rPr lang="en-GB" dirty="0"/>
              <a:t>who were creating music were discursively represented </a:t>
            </a:r>
            <a:r>
              <a:rPr lang="en-GB" dirty="0" smtClean="0"/>
              <a:t>differently to </a:t>
            </a:r>
            <a:r>
              <a:rPr lang="en-GB" dirty="0"/>
              <a:t>men in order to devalue female creativity and construct “woman</a:t>
            </a:r>
            <a:r>
              <a:rPr lang="en-GB" dirty="0" smtClean="0"/>
              <a:t>” as </a:t>
            </a:r>
            <a:r>
              <a:rPr lang="en-GB" dirty="0"/>
              <a:t>the other</a:t>
            </a:r>
            <a:r>
              <a:rPr lang="en-GB" dirty="0" smtClean="0"/>
              <a:t>.</a:t>
            </a:r>
          </a:p>
          <a:p>
            <a:r>
              <a:rPr lang="en-GB" dirty="0" smtClean="0"/>
              <a:t>Societies around </a:t>
            </a:r>
            <a:r>
              <a:rPr lang="en-GB" dirty="0"/>
              <a:t>the world, not only in the West, have long histories of patriarchy</a:t>
            </a:r>
            <a:r>
              <a:rPr lang="en-GB" dirty="0" smtClean="0"/>
              <a:t>, which </a:t>
            </a:r>
            <a:r>
              <a:rPr lang="en-GB" dirty="0"/>
              <a:t>view the qualities that connote value as the ones strongly </a:t>
            </a:r>
            <a:r>
              <a:rPr lang="en-GB" dirty="0" smtClean="0"/>
              <a:t>connected to </a:t>
            </a:r>
            <a:r>
              <a:rPr lang="en-GB" dirty="0"/>
              <a:t>masculinity, so that men have been constructed as superior to women.</a:t>
            </a:r>
          </a:p>
        </p:txBody>
      </p:sp>
      <p:sp>
        <p:nvSpPr>
          <p:cNvPr id="4" name="Footer Placeholder 3"/>
          <p:cNvSpPr>
            <a:spLocks noGrp="1"/>
          </p:cNvSpPr>
          <p:nvPr>
            <p:ph type="ftr" sz="quarter" idx="11"/>
          </p:nvPr>
        </p:nvSpPr>
        <p:spPr/>
        <p:txBody>
          <a:bodyPr/>
          <a:lstStyle/>
          <a:p>
            <a:r>
              <a:rPr lang="en-US" dirty="0" smtClean="0"/>
              <a:t>Simone </a:t>
            </a:r>
            <a:r>
              <a:rPr lang="en-US" dirty="0" err="1" smtClean="0"/>
              <a:t>Krüger</a:t>
            </a:r>
            <a:r>
              <a:rPr lang="en-US" dirty="0" smtClean="0"/>
              <a:t> Bridge © Equinox</a:t>
            </a:r>
            <a:endParaRPr lang="en-US" dirty="0"/>
          </a:p>
        </p:txBody>
      </p:sp>
    </p:spTree>
    <p:extLst>
      <p:ext uri="{BB962C8B-B14F-4D97-AF65-F5344CB8AC3E}">
        <p14:creationId xmlns:p14="http://schemas.microsoft.com/office/powerpoint/2010/main" val="222105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RACE MUSIC, RACE RECORDS IN THE US</a:t>
            </a:r>
          </a:p>
        </p:txBody>
      </p:sp>
      <p:sp>
        <p:nvSpPr>
          <p:cNvPr id="3" name="Content Placeholder 2"/>
          <p:cNvSpPr>
            <a:spLocks noGrp="1"/>
          </p:cNvSpPr>
          <p:nvPr>
            <p:ph idx="1"/>
          </p:nvPr>
        </p:nvSpPr>
        <p:spPr/>
        <p:txBody>
          <a:bodyPr>
            <a:normAutofit fontScale="70000" lnSpcReduction="20000"/>
          </a:bodyPr>
          <a:lstStyle/>
          <a:p>
            <a:pPr marL="0" indent="0">
              <a:buNone/>
            </a:pPr>
            <a:r>
              <a:rPr lang="en-GB" dirty="0" smtClean="0"/>
              <a:t>Late 19</a:t>
            </a:r>
            <a:r>
              <a:rPr lang="en-GB" baseline="30000" dirty="0" smtClean="0"/>
              <a:t>th</a:t>
            </a:r>
            <a:r>
              <a:rPr lang="en-GB" dirty="0" smtClean="0"/>
              <a:t> century:</a:t>
            </a:r>
          </a:p>
          <a:p>
            <a:r>
              <a:rPr lang="en-GB" dirty="0" smtClean="0"/>
              <a:t>plantation-derived </a:t>
            </a:r>
            <a:r>
              <a:rPr lang="en-GB" dirty="0"/>
              <a:t>stereotypes of black </a:t>
            </a:r>
            <a:r>
              <a:rPr lang="en-GB" dirty="0" smtClean="0"/>
              <a:t>entertainers</a:t>
            </a:r>
          </a:p>
          <a:p>
            <a:r>
              <a:rPr lang="en-GB" dirty="0"/>
              <a:t>stereotyped characters of African-Americans, including the smiling “Sambo”, the Jim Crow, the Zip Coon, the black muck, Mammy, Uncle Tom, etc., and depicted “African-Americans as happy-go-lucky slaves fit only for the hard work and dependence of plantation life” (</a:t>
            </a:r>
            <a:r>
              <a:rPr lang="en-GB" dirty="0" err="1"/>
              <a:t>Dinerstein</a:t>
            </a:r>
            <a:r>
              <a:rPr lang="en-GB" dirty="0"/>
              <a:t> 2017:43). </a:t>
            </a:r>
            <a:endParaRPr lang="en-GB" dirty="0" smtClean="0"/>
          </a:p>
          <a:p>
            <a:r>
              <a:rPr lang="en-GB" dirty="0"/>
              <a:t>Southern jazz venues of the 1920s with names like Cotton Club, Plantation Club, Kentucky Club, or Club </a:t>
            </a:r>
            <a:r>
              <a:rPr lang="en-GB" dirty="0" err="1"/>
              <a:t>Alabam</a:t>
            </a:r>
            <a:r>
              <a:rPr lang="en-GB" dirty="0"/>
              <a:t>, and jazz bands like McKinney’s Cotton Pickers, the Dixies </a:t>
            </a:r>
            <a:r>
              <a:rPr lang="en-GB" dirty="0" err="1"/>
              <a:t>Syncopators</a:t>
            </a:r>
            <a:r>
              <a:rPr lang="en-GB" dirty="0"/>
              <a:t>, or the Chocolate Dandies are remnants of the racist history of popular entertainment for whites within predictable plantation-derived </a:t>
            </a:r>
            <a:r>
              <a:rPr lang="en-GB" dirty="0" smtClean="0"/>
              <a:t>tableaux</a:t>
            </a:r>
          </a:p>
          <a:p>
            <a:pPr lvl="1"/>
            <a:r>
              <a:rPr lang="en-GB" dirty="0" smtClean="0"/>
              <a:t>“</a:t>
            </a:r>
            <a:r>
              <a:rPr lang="en-GB" dirty="0"/>
              <a:t>most Americans believed in the reality of these racial types as co-invented by Northern minstrels and Southern slave owners to emphasize black inferiority, and perpetuated both by pseudo-scientific theories of social hierarchy and Hollywood imagery” (</a:t>
            </a:r>
            <a:r>
              <a:rPr lang="en-GB" dirty="0" err="1"/>
              <a:t>Dinerstein</a:t>
            </a:r>
            <a:r>
              <a:rPr lang="en-GB" dirty="0"/>
              <a:t> 2017:43-44). </a:t>
            </a:r>
            <a:endParaRPr lang="en-GB" dirty="0" smtClean="0"/>
          </a:p>
          <a:p>
            <a:r>
              <a:rPr lang="en-GB" dirty="0"/>
              <a:t>jazz and blues recording developed into a separate music category</a:t>
            </a:r>
            <a:endParaRPr lang="en-GB" dirty="0"/>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5517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Early 20</a:t>
            </a:r>
            <a:r>
              <a:rPr lang="en-GB" baseline="30000" dirty="0" smtClean="0"/>
              <a:t>th</a:t>
            </a:r>
            <a:r>
              <a:rPr lang="en-GB" dirty="0" smtClean="0"/>
              <a:t> century:</a:t>
            </a:r>
          </a:p>
          <a:p>
            <a:r>
              <a:rPr lang="en-GB" dirty="0"/>
              <a:t>Music record production and broadcasting was outwardly racist </a:t>
            </a:r>
            <a:endParaRPr lang="en-GB" dirty="0" smtClean="0"/>
          </a:p>
          <a:p>
            <a:r>
              <a:rPr lang="en-GB" dirty="0"/>
              <a:t>promoted a “negro market” </a:t>
            </a:r>
            <a:endParaRPr lang="en-GB" dirty="0" smtClean="0"/>
          </a:p>
          <a:p>
            <a:r>
              <a:rPr lang="en-GB" dirty="0"/>
              <a:t>growing demand for classic blues recordings </a:t>
            </a:r>
            <a:endParaRPr lang="en-GB" dirty="0" smtClean="0"/>
          </a:p>
          <a:p>
            <a:r>
              <a:rPr lang="en-GB" dirty="0" smtClean="0"/>
              <a:t>“</a:t>
            </a:r>
            <a:r>
              <a:rPr lang="en-GB" dirty="0"/>
              <a:t>race market” </a:t>
            </a:r>
            <a:r>
              <a:rPr lang="en-GB" dirty="0" smtClean="0"/>
              <a:t>for </a:t>
            </a:r>
            <a:r>
              <a:rPr lang="en-GB" dirty="0"/>
              <a:t>“race records”, 78 rpm phonograph records that were marketed predominantly to African Americans since the </a:t>
            </a:r>
            <a:r>
              <a:rPr lang="en-GB" dirty="0" smtClean="0"/>
              <a:t>1920s</a:t>
            </a:r>
          </a:p>
          <a:p>
            <a:r>
              <a:rPr lang="en-GB" dirty="0"/>
              <a:t>Ownership of “race music” was </a:t>
            </a:r>
            <a:r>
              <a:rPr lang="en-GB" dirty="0" smtClean="0"/>
              <a:t>firmly </a:t>
            </a:r>
            <a:r>
              <a:rPr lang="en-GB" dirty="0"/>
              <a:t>in the hands of white entrepreneurs and their record </a:t>
            </a:r>
            <a:r>
              <a:rPr lang="en-GB" dirty="0" smtClean="0"/>
              <a:t>labels</a:t>
            </a:r>
          </a:p>
          <a:p>
            <a:r>
              <a:rPr lang="en-GB" dirty="0" smtClean="0"/>
              <a:t>Between </a:t>
            </a:r>
            <a:r>
              <a:rPr lang="en-GB" dirty="0"/>
              <a:t>1945 and 1949, Billboard published a Race Records chart</a:t>
            </a:r>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39119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Assumption that specific </a:t>
            </a:r>
            <a:r>
              <a:rPr lang="en-GB" dirty="0"/>
              <a:t>musical tastes would be in some way be connected to </a:t>
            </a:r>
            <a:r>
              <a:rPr lang="en-GB" dirty="0" smtClean="0"/>
              <a:t>audiences’ </a:t>
            </a:r>
            <a:r>
              <a:rPr lang="en-GB" dirty="0"/>
              <a:t>racial </a:t>
            </a:r>
            <a:r>
              <a:rPr lang="en-GB" dirty="0" smtClean="0"/>
              <a:t>identities</a:t>
            </a:r>
          </a:p>
          <a:p>
            <a:pPr lvl="1"/>
            <a:r>
              <a:rPr lang="en-GB" dirty="0" smtClean="0"/>
              <a:t>… reinforced </a:t>
            </a:r>
            <a:r>
              <a:rPr lang="en-GB" dirty="0"/>
              <a:t>deep-rooted racial essentialism and transplanted it to modern sound </a:t>
            </a:r>
            <a:r>
              <a:rPr lang="en-GB" dirty="0" smtClean="0"/>
              <a:t>recordings</a:t>
            </a:r>
          </a:p>
          <a:p>
            <a:r>
              <a:rPr lang="en-GB" dirty="0" smtClean="0"/>
              <a:t>1950s rock ‘n’ roll becomes America’s popular music</a:t>
            </a:r>
          </a:p>
          <a:p>
            <a:r>
              <a:rPr lang="en-GB" dirty="0" smtClean="0"/>
              <a:t>Even so, racial </a:t>
            </a:r>
            <a:r>
              <a:rPr lang="en-GB" dirty="0"/>
              <a:t>identity </a:t>
            </a:r>
            <a:r>
              <a:rPr lang="en-GB" dirty="0" smtClean="0"/>
              <a:t>continued </a:t>
            </a:r>
            <a:r>
              <a:rPr lang="en-GB" dirty="0"/>
              <a:t>to shape the way that African American music was portrayed in American popular </a:t>
            </a:r>
            <a:r>
              <a:rPr lang="en-GB" dirty="0" smtClean="0"/>
              <a:t>culture </a:t>
            </a:r>
            <a:endParaRPr lang="en-GB" dirty="0"/>
          </a:p>
          <a:p>
            <a:endParaRPr lang="en-GB" dirty="0"/>
          </a:p>
        </p:txBody>
      </p:sp>
      <p:sp>
        <p:nvSpPr>
          <p:cNvPr id="4" name="Footer Placeholder 3"/>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356607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1" y="644163"/>
            <a:ext cx="4101737" cy="2852737"/>
          </a:xfrm>
        </p:spPr>
        <p:txBody>
          <a:bodyPr/>
          <a:lstStyle/>
          <a:p>
            <a:r>
              <a:rPr lang="en-GB" dirty="0"/>
              <a:t>The Politics of Racialization</a:t>
            </a:r>
          </a:p>
        </p:txBody>
      </p:sp>
      <p:pic>
        <p:nvPicPr>
          <p:cNvPr id="3" name="Picture 2"/>
          <p:cNvPicPr>
            <a:picLocks noChangeAspect="1"/>
          </p:cNvPicPr>
          <p:nvPr/>
        </p:nvPicPr>
        <p:blipFill>
          <a:blip r:embed="rId3"/>
          <a:stretch>
            <a:fillRect/>
          </a:stretch>
        </p:blipFill>
        <p:spPr>
          <a:xfrm>
            <a:off x="4068299" y="198279"/>
            <a:ext cx="7974259" cy="6383065"/>
          </a:xfrm>
          <a:prstGeom prst="rect">
            <a:avLst/>
          </a:prstGeom>
        </p:spPr>
      </p:pic>
      <p:sp>
        <p:nvSpPr>
          <p:cNvPr id="5" name="Footer Placeholder 4"/>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39470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72229" y="319465"/>
            <a:ext cx="4527665" cy="6036887"/>
          </a:xfrm>
          <a:prstGeom prst="rect">
            <a:avLst/>
          </a:prstGeom>
        </p:spPr>
      </p:pic>
      <p:pic>
        <p:nvPicPr>
          <p:cNvPr id="10" name="Picture 9"/>
          <p:cNvPicPr>
            <a:picLocks noChangeAspect="1"/>
          </p:cNvPicPr>
          <p:nvPr/>
        </p:nvPicPr>
        <p:blipFill>
          <a:blip r:embed="rId4"/>
          <a:stretch>
            <a:fillRect/>
          </a:stretch>
        </p:blipFill>
        <p:spPr>
          <a:xfrm>
            <a:off x="6456040" y="347927"/>
            <a:ext cx="3960440" cy="6008424"/>
          </a:xfrm>
          <a:prstGeom prst="rect">
            <a:avLst/>
          </a:prstGeom>
        </p:spPr>
      </p:pic>
      <p:sp>
        <p:nvSpPr>
          <p:cNvPr id="2" name="Footer Placeholder 1"/>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409515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7568" y="476672"/>
            <a:ext cx="7831782" cy="5876970"/>
          </a:xfrm>
          <a:prstGeom prst="rect">
            <a:avLst/>
          </a:prstGeom>
        </p:spPr>
      </p:pic>
      <p:sp>
        <p:nvSpPr>
          <p:cNvPr id="2" name="Footer Placeholder 1"/>
          <p:cNvSpPr>
            <a:spLocks noGrp="1"/>
          </p:cNvSpPr>
          <p:nvPr>
            <p:ph type="ftr" sz="quarter" idx="11"/>
          </p:nvPr>
        </p:nvSpPr>
        <p:spPr/>
        <p:txBody>
          <a:bodyPr/>
          <a:lstStyle/>
          <a:p>
            <a:r>
              <a:rPr lang="en-US" smtClean="0"/>
              <a:t>Simone Krüger Bridge © Equinox</a:t>
            </a:r>
            <a:endParaRPr lang="en-US" dirty="0"/>
          </a:p>
        </p:txBody>
      </p:sp>
    </p:spTree>
    <p:extLst>
      <p:ext uri="{BB962C8B-B14F-4D97-AF65-F5344CB8AC3E}">
        <p14:creationId xmlns:p14="http://schemas.microsoft.com/office/powerpoint/2010/main" val="2058524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79336db-2d92-45df-8fa7-4f92d84bc08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1677</TotalTime>
  <Words>4512</Words>
  <Application>Microsoft Office PowerPoint</Application>
  <PresentationFormat>Widescreen</PresentationFormat>
  <Paragraphs>258</Paragraphs>
  <Slides>32</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Bookman Old Style</vt:lpstr>
      <vt:lpstr>Calibri</vt:lpstr>
      <vt:lpstr>Rockwell</vt:lpstr>
      <vt:lpstr>Damask</vt:lpstr>
      <vt:lpstr>PowerPoint Presentation</vt:lpstr>
      <vt:lpstr>Synopsis</vt:lpstr>
      <vt:lpstr>Politics of racialization</vt:lpstr>
      <vt:lpstr>RACE MUSIC, RACE RECORDS IN THE US</vt:lpstr>
      <vt:lpstr>PowerPoint Presentation</vt:lpstr>
      <vt:lpstr>PowerPoint Presentation</vt:lpstr>
      <vt:lpstr>The Politics of Racialization</vt:lpstr>
      <vt:lpstr>PowerPoint Presentation</vt:lpstr>
      <vt:lpstr>PowerPoint Presentation</vt:lpstr>
      <vt:lpstr>PowerPoint Presentation</vt:lpstr>
      <vt:lpstr>PowerPoint Presentation</vt:lpstr>
      <vt:lpstr>PowerPoint Presentation</vt:lpstr>
      <vt:lpstr>PowerPoint Presentation</vt:lpstr>
      <vt:lpstr>Media representations</vt:lpstr>
      <vt:lpstr>THE REMNANTS OF FASCISM IN ROCK MUSIC IN EUROPE</vt:lpstr>
      <vt:lpstr>PowerPoint Presentation</vt:lpstr>
      <vt:lpstr>Neo-Nazi rock: Skrewdriver</vt:lpstr>
      <vt:lpstr>PowerPoint Presentation</vt:lpstr>
      <vt:lpstr>Masculine Hegemony in the Music Industry</vt:lpstr>
      <vt:lpstr>PowerPoint Presentation</vt:lpstr>
      <vt:lpstr>PowerPoint Presentation</vt:lpstr>
      <vt:lpstr>PowerPoint Presentation</vt:lpstr>
      <vt:lpstr>“Typical” female &amp; male jobs in music</vt:lpstr>
      <vt:lpstr>Sexualization in the 1950s and 60s</vt:lpstr>
      <vt:lpstr>Historical context</vt:lpstr>
      <vt:lpstr>Worldwide phenomenon?</vt:lpstr>
      <vt:lpstr>Sexualization in Rock Music</vt:lpstr>
      <vt:lpstr>Women in Rock Music</vt:lpstr>
      <vt:lpstr>PowerPoint Presentation</vt:lpstr>
      <vt:lpstr>The Singer-Songwriter</vt:lpstr>
      <vt:lpstr>PowerPoint Presentation</vt:lpstr>
      <vt:lpstr>conclusions</vt:lpstr>
    </vt:vector>
  </TitlesOfParts>
  <Company>Liverpool John Moores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Krueger, Simone</cp:lastModifiedBy>
  <cp:revision>134</cp:revision>
  <cp:lastPrinted>2017-10-05T09:02:26Z</cp:lastPrinted>
  <dcterms:created xsi:type="dcterms:W3CDTF">2017-09-28T08:24:44Z</dcterms:created>
  <dcterms:modified xsi:type="dcterms:W3CDTF">2018-03-20T14:39:49Z</dcterms:modified>
</cp:coreProperties>
</file>