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7"/>
  </p:notesMasterIdLst>
  <p:sldIdLst>
    <p:sldId id="291" r:id="rId2"/>
    <p:sldId id="289" r:id="rId3"/>
    <p:sldId id="294" r:id="rId4"/>
    <p:sldId id="295" r:id="rId5"/>
    <p:sldId id="296" r:id="rId6"/>
    <p:sldId id="297" r:id="rId7"/>
    <p:sldId id="298" r:id="rId8"/>
    <p:sldId id="299" r:id="rId9"/>
    <p:sldId id="292" r:id="rId10"/>
    <p:sldId id="300" r:id="rId11"/>
    <p:sldId id="301" r:id="rId12"/>
    <p:sldId id="302" r:id="rId13"/>
    <p:sldId id="303" r:id="rId14"/>
    <p:sldId id="304" r:id="rId15"/>
    <p:sldId id="305" r:id="rId16"/>
    <p:sldId id="306" r:id="rId17"/>
    <p:sldId id="307" r:id="rId18"/>
    <p:sldId id="308" r:id="rId19"/>
    <p:sldId id="293" r:id="rId20"/>
    <p:sldId id="309" r:id="rId21"/>
    <p:sldId id="310" r:id="rId22"/>
    <p:sldId id="311" r:id="rId23"/>
    <p:sldId id="312" r:id="rId24"/>
    <p:sldId id="313" r:id="rId25"/>
    <p:sldId id="314" r:id="rId26"/>
  </p:sldIdLst>
  <p:sldSz cx="12192000" cy="6858000"/>
  <p:notesSz cx="6808788" cy="9940925"/>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22/03/2018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genre conventions for World Music are not prescribed to subject matter alone (even though it does play a large part), but an important role is also played by ideas surrounding authenticity. To put it simply, a World Music artist is as such accepted by critics and audiences if these in turn perceive the musician and her/his music to be an authentic representation of the culture from which she/he hails. </a:t>
            </a:r>
          </a:p>
          <a:p>
            <a:endParaRPr lang="en-GB" dirty="0"/>
          </a:p>
          <a:p>
            <a:r>
              <a:rPr lang="en-GB" dirty="0"/>
              <a:t>Authenticity is thereby constructed and maintained through musical and </a:t>
            </a:r>
            <a:r>
              <a:rPr lang="en-GB" dirty="0" err="1"/>
              <a:t>extramusical</a:t>
            </a:r>
            <a:r>
              <a:rPr lang="en-GB" dirty="0"/>
              <a:t> activity that includes image and visual style (e.g. iconography and record cover format), rules of </a:t>
            </a:r>
            <a:r>
              <a:rPr lang="en-GB" dirty="0" err="1"/>
              <a:t>behavior</a:t>
            </a:r>
            <a:r>
              <a:rPr lang="en-GB" dirty="0"/>
              <a:t> and etiquette (e.g. the locale and structure of performances or concerts, or the dress, make-up and hair styles adopted by performers and consumers), language, proxemics, and </a:t>
            </a:r>
            <a:r>
              <a:rPr lang="en-GB" dirty="0" err="1"/>
              <a:t>kinesic</a:t>
            </a:r>
            <a:r>
              <a:rPr lang="en-GB" dirty="0"/>
              <a:t> codes (e.g. non-linguistic bodily movements), and so forth. Such musical and </a:t>
            </a:r>
            <a:r>
              <a:rPr lang="en-GB" dirty="0" err="1"/>
              <a:t>extramusical</a:t>
            </a:r>
            <a:r>
              <a:rPr lang="en-GB" dirty="0"/>
              <a:t> practices resonate with the musical tastes and preferences of the audiences of World Music, marked by class, age, gender, and ethnicity, who in turn ascribe certain meaning and value to the </a:t>
            </a:r>
            <a:r>
              <a:rPr lang="en-GB" dirty="0" err="1"/>
              <a:t>musics</a:t>
            </a:r>
            <a:r>
              <a:rPr lang="en-GB" dirty="0"/>
              <a:t> they listen to and consume. </a:t>
            </a:r>
          </a:p>
          <a:p>
            <a:endParaRPr lang="en-GB" dirty="0"/>
          </a:p>
          <a:p>
            <a:r>
              <a:rPr lang="en-GB" dirty="0"/>
              <a:t>Since its conception, World Music is thus often packaged and presented to its Western consumers as an educational cultural experience. World Music is usually promoted via displays of expertise, evident in lengthy explanations and descriptions of the music and cultural context inside sleeve notes, and thereby marketed for “proper” appreciation that assumes some kind of academicism from the consumer. Similarly, Morley describes world music as “something that was packaged and presented as educational, as something you visited, if at all, out of a sense of duty” (2010). World Music has thus connotations with educational music. In turn, the “serious” World Music consumer seeks an “authentic” musical experience, whereby the music must be “true” to its own origins and not be hampered by Western commercial interests. I</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12</a:t>
            </a:fld>
            <a:endParaRPr lang="en-GB"/>
          </a:p>
        </p:txBody>
      </p:sp>
    </p:spTree>
    <p:extLst>
      <p:ext uri="{BB962C8B-B14F-4D97-AF65-F5344CB8AC3E}">
        <p14:creationId xmlns:p14="http://schemas.microsoft.com/office/powerpoint/2010/main" val="2317257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good example to exemplify the commodification of authenticity in World Music is the </a:t>
            </a:r>
            <a:r>
              <a:rPr lang="en-GB" dirty="0" err="1"/>
              <a:t>Bhundu</a:t>
            </a:r>
            <a:r>
              <a:rPr lang="en-GB" dirty="0"/>
              <a:t> Boys, who are perhaps one of the earliest non-Western artists to achieve commercial success in Europe. </a:t>
            </a:r>
          </a:p>
          <a:p>
            <a:endParaRPr lang="en-GB" dirty="0"/>
          </a:p>
          <a:p>
            <a:r>
              <a:rPr lang="en-GB" dirty="0"/>
              <a:t>Their sound was signified by a cross-fertilization of traditional African rhythms and Western guitar pop before being introduced to the British music market, but it was still considered to be “based on tradition, although the music would have been ‘modernized’ to some degree as a result of structural and contextual changes” (</a:t>
            </a:r>
            <a:r>
              <a:rPr lang="en-GB" dirty="0" err="1"/>
              <a:t>Brusila</a:t>
            </a:r>
            <a:r>
              <a:rPr lang="en-GB" dirty="0"/>
              <a:t> 2001:40). The fact that they also maintained African traditions meant that the </a:t>
            </a:r>
            <a:r>
              <a:rPr lang="en-GB" dirty="0" err="1"/>
              <a:t>Bhundu</a:t>
            </a:r>
            <a:r>
              <a:rPr lang="en-GB" dirty="0"/>
              <a:t> Boys were “both accessible and authentic at the same time” (ibid.:55), whereby authenticity was understood within the context of the rock discourse of the 1980s: “A combination of simple raw talent and hard work [combined with] the general approach to music-making… congruent with the guitar band aesthetics common among indie and roots enthusiasts” (</a:t>
            </a:r>
            <a:r>
              <a:rPr lang="en-GB" dirty="0" err="1"/>
              <a:t>Brusila</a:t>
            </a:r>
            <a:r>
              <a:rPr lang="en-GB" dirty="0"/>
              <a:t> 2001:40-41). Upon pressures from the media to name their musical style, the </a:t>
            </a:r>
            <a:r>
              <a:rPr lang="en-GB" dirty="0" err="1"/>
              <a:t>Bhundu</a:t>
            </a:r>
            <a:r>
              <a:rPr lang="en-GB" dirty="0"/>
              <a:t> Boys called it </a:t>
            </a:r>
            <a:r>
              <a:rPr lang="en-GB" dirty="0" err="1"/>
              <a:t>jit</a:t>
            </a:r>
            <a:r>
              <a:rPr lang="en-GB" dirty="0"/>
              <a:t>, and so they became known as a </a:t>
            </a:r>
            <a:r>
              <a:rPr lang="en-GB" dirty="0" err="1"/>
              <a:t>jit</a:t>
            </a:r>
            <a:r>
              <a:rPr lang="en-GB" dirty="0"/>
              <a:t> band or </a:t>
            </a:r>
            <a:r>
              <a:rPr lang="en-GB" dirty="0" err="1"/>
              <a:t>jit</a:t>
            </a:r>
            <a:r>
              <a:rPr lang="en-GB" dirty="0"/>
              <a:t> jive band in Britain.  </a:t>
            </a:r>
          </a:p>
          <a:p>
            <a:r>
              <a:rPr lang="en-GB" dirty="0"/>
              <a:t> </a:t>
            </a:r>
          </a:p>
          <a:p>
            <a:r>
              <a:rPr lang="en-GB" dirty="0"/>
              <a:t>After their early success, the </a:t>
            </a:r>
            <a:r>
              <a:rPr lang="en-GB" dirty="0" err="1"/>
              <a:t>Bhundu</a:t>
            </a:r>
            <a:r>
              <a:rPr lang="en-GB" dirty="0"/>
              <a:t> Boys signed a lucrative deal in 1987 with one of the major transnational companies, WEA (Warner). Their sound became heavily commercialized for a mainstream taste, with the resulting album True Jit (1987) featuring a pop song format with more polished Westernized sound, English lyrics, brass sections, and pastiches of the band’s glossy visual image.</a:t>
            </a:r>
          </a:p>
          <a:p>
            <a:endParaRPr lang="en-GB" dirty="0"/>
          </a:p>
          <a:p>
            <a:r>
              <a:rPr lang="en-GB" dirty="0"/>
              <a:t>Despite WEA’s attempt to market the </a:t>
            </a:r>
            <a:r>
              <a:rPr lang="en-GB" dirty="0" err="1"/>
              <a:t>Bhundu</a:t>
            </a:r>
            <a:r>
              <a:rPr lang="en-GB" dirty="0"/>
              <a:t> Boys for Western tastes, the album True Jit (1987) did not resonate with the expectations of the audience, and was poorly received by British critics and the public. For instance, “the media’s response was either confused or outright negative. Some writers did accept the record as the product that the band wanted to make…. However, particularly the British ‘roots’ media wanted to distance itself totally from the band’s new style” (</a:t>
            </a:r>
            <a:r>
              <a:rPr lang="en-GB" dirty="0" err="1"/>
              <a:t>Brusila</a:t>
            </a:r>
            <a:r>
              <a:rPr lang="en-GB" dirty="0"/>
              <a:t> 2001:46). </a:t>
            </a:r>
          </a:p>
          <a:p>
            <a:endParaRPr lang="en-GB" dirty="0"/>
          </a:p>
          <a:p>
            <a:r>
              <a:rPr lang="en-GB" dirty="0"/>
              <a:t>The </a:t>
            </a:r>
            <a:r>
              <a:rPr lang="en-GB" dirty="0" err="1"/>
              <a:t>Bhundu</a:t>
            </a:r>
            <a:r>
              <a:rPr lang="en-GB" dirty="0"/>
              <a:t> Boys recorded a second album with WEA, </a:t>
            </a:r>
            <a:r>
              <a:rPr lang="en-GB" dirty="0" err="1"/>
              <a:t>Pamberi</a:t>
            </a:r>
            <a:r>
              <a:rPr lang="en-GB" dirty="0"/>
              <a:t> (1989), which was a deliberate attempt to return to the “roots” music style of their earlier recordings combined with features of progressive pop, and which received more favourable responses in the World Music media. Yet after the failure of True Jit, WEA’s interest in the band had waned, and so their contract with WEA ended in January 1990 after only two and a half years. </a:t>
            </a:r>
          </a:p>
          <a:p>
            <a:endParaRPr lang="en-GB" dirty="0"/>
          </a:p>
          <a:p>
            <a:r>
              <a:rPr lang="en-GB" dirty="0"/>
              <a:t>In the World Music media, the </a:t>
            </a:r>
            <a:r>
              <a:rPr lang="en-GB" dirty="0" err="1"/>
              <a:t>Bhundu</a:t>
            </a:r>
            <a:r>
              <a:rPr lang="en-GB" dirty="0"/>
              <a:t> Boys became a symbol of the </a:t>
            </a:r>
            <a:r>
              <a:rPr lang="en-GB" dirty="0" err="1"/>
              <a:t>banalyzing</a:t>
            </a:r>
            <a:r>
              <a:rPr lang="en-GB" dirty="0"/>
              <a:t> influences of  modern pop, technology, and westernization. </a:t>
            </a:r>
          </a:p>
          <a:p>
            <a:endParaRPr lang="en-GB" dirty="0"/>
          </a:p>
          <a:p>
            <a:r>
              <a:rPr lang="en-GB" b="1" dirty="0"/>
              <a:t>Optional audio-visual study:  </a:t>
            </a:r>
            <a:r>
              <a:rPr lang="en-GB" b="0" i="1" dirty="0"/>
              <a:t>How to be a World Music Star </a:t>
            </a:r>
            <a:r>
              <a:rPr lang="en-GB" b="0" dirty="0"/>
              <a:t>(BBC 4 Documentary)</a:t>
            </a:r>
          </a:p>
          <a:p>
            <a:endParaRPr lang="en-GB" b="0" dirty="0"/>
          </a:p>
          <a:p>
            <a:r>
              <a:rPr lang="en-GB" b="1" dirty="0"/>
              <a:t>Further optional study/image credit: </a:t>
            </a:r>
            <a:r>
              <a:rPr lang="en-GB" b="0" dirty="0"/>
              <a:t>https://www.bbc.co.uk/music/artists/11fe85b6-8be3-4b15-a738-7a268061918b, accessed 22 March 2018</a:t>
            </a:r>
          </a:p>
          <a:p>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13</a:t>
            </a:fld>
            <a:endParaRPr lang="en-GB"/>
          </a:p>
        </p:txBody>
      </p:sp>
    </p:spTree>
    <p:extLst>
      <p:ext uri="{BB962C8B-B14F-4D97-AF65-F5344CB8AC3E}">
        <p14:creationId xmlns:p14="http://schemas.microsoft.com/office/powerpoint/2010/main" val="421337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the </a:t>
            </a:r>
            <a:r>
              <a:rPr lang="en-GB" dirty="0" err="1"/>
              <a:t>Bhundu</a:t>
            </a:r>
            <a:r>
              <a:rPr lang="en-GB" dirty="0"/>
              <a:t> Boys achieved success in the British independent music market early on when they were representative of their country by adhering to their “original” sound (even if somewhat westernized), and by doing so maintained their national identity and, with it, authenticity. This example shows that: [quote]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14</a:t>
            </a:fld>
            <a:endParaRPr lang="en-GB"/>
          </a:p>
        </p:txBody>
      </p:sp>
    </p:spTree>
    <p:extLst>
      <p:ext uri="{BB962C8B-B14F-4D97-AF65-F5344CB8AC3E}">
        <p14:creationId xmlns:p14="http://schemas.microsoft.com/office/powerpoint/2010/main" val="277147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Besides questions surrounding, what Taylor termed, “authenticities of positionality, emotionality, and primality” in World Music of the 1980s and early 1990s (Taylor 2016:90), more current World Music often draws on authenticity of emotionality, and thus “raw emotions that people… are thought to possess and express in their music” (91), alongside other strategies for its success. </a:t>
            </a:r>
          </a:p>
          <a:p>
            <a:endParaRPr lang="en-GB" dirty="0"/>
          </a:p>
          <a:p>
            <a:r>
              <a:rPr lang="en-GB" dirty="0"/>
              <a:t>A good example of authenticity of emotionality is Nitin Sawhney, a diasporic Indian-British producer and composer who incorporates musical styles from around the world in his music. </a:t>
            </a:r>
          </a:p>
          <a:p>
            <a:endParaRPr lang="en-GB" dirty="0"/>
          </a:p>
          <a:p>
            <a:r>
              <a:rPr lang="en-GB" dirty="0"/>
              <a:t>Nitin Sawhney incorporates a vast repertoire of styles into his compositions, including Asian influences, jazz, dance music, classical music (e.g. Bach), and Bollywood. By fusing influences from Asia and Europe, the music is made far more accessible to western (often diasporic, cosmopolitan) consumers, and thus tends to do well in the World Music market. His song “Nadia” (1999), for example, features a Drum n Bass rhythm complemented by a female vocalist singing Indian raga. </a:t>
            </a:r>
          </a:p>
          <a:p>
            <a:endParaRPr lang="en-GB" dirty="0"/>
          </a:p>
          <a:p>
            <a:r>
              <a:rPr lang="en-GB" dirty="0"/>
              <a:t>Musical expressions of diasporic experiences often exert certain themes that relate to the social situation of migrant people. Multiculturalism, spirituality, and politics are all prominent narratives in diasporic World Music. Addressing emotional themes of belonging becomes a vehicle for imagining a sense of place to supplant the condition of </a:t>
            </a:r>
            <a:r>
              <a:rPr lang="en-GB" dirty="0" err="1"/>
              <a:t>placelessness</a:t>
            </a:r>
            <a:r>
              <a:rPr lang="en-GB" dirty="0"/>
              <a:t>. </a:t>
            </a:r>
          </a:p>
          <a:p>
            <a:endParaRPr lang="en-GB" dirty="0"/>
          </a:p>
          <a:p>
            <a:r>
              <a:rPr lang="en-GB" dirty="0"/>
              <a:t>This can be seen in Sawhney’s song </a:t>
            </a:r>
            <a:r>
              <a:rPr lang="en-GB" b="1" dirty="0"/>
              <a:t>“Immigrant” (1999</a:t>
            </a:r>
            <a:r>
              <a:rPr lang="en-GB" dirty="0"/>
              <a:t>) : Will you take me there, to a distant place I've never been before, I could leave this world, I could follow you like oceans to the shore. Meanwhile, collaborations with Paul McCartney, Norah Jones, and Nusrat Fateh Ali Khan helped Nitin Sawhney to build bridges to the western mainstream. </a:t>
            </a:r>
          </a:p>
          <a:p>
            <a:endParaRPr lang="en-GB" dirty="0"/>
          </a:p>
          <a:p>
            <a:r>
              <a:rPr lang="en-GB" b="1" dirty="0"/>
              <a:t>Further optional study: </a:t>
            </a:r>
          </a:p>
          <a:p>
            <a:r>
              <a:rPr lang="en-GB" b="0" dirty="0"/>
              <a:t>Nitin Sawhney official website. Available at http://nitinsawhney.com/</a:t>
            </a:r>
          </a:p>
          <a:p>
            <a:r>
              <a:rPr lang="en-GB" b="0" dirty="0"/>
              <a:t>BBC Profile. Available at https://www.bbc.co.uk/music/artists/bc3d74c5-9328-4a1b-8014-3ecdb3dababe, accessed 22 March 2018</a:t>
            </a:r>
          </a:p>
          <a:p>
            <a:endParaRPr lang="en-GB" b="0" dirty="0"/>
          </a:p>
          <a:p>
            <a:r>
              <a:rPr lang="en-GB" b="1" dirty="0"/>
              <a:t>Audio-visual study: </a:t>
            </a:r>
          </a:p>
          <a:p>
            <a:r>
              <a:rPr lang="en-GB" b="0" dirty="0"/>
              <a:t>Nitin Sawhney ‘Nadia’ (1999) [YouTube video] https://www.youtube.com/watch?v=4jJJHfL1yQA</a:t>
            </a:r>
          </a:p>
          <a:p>
            <a:r>
              <a:rPr lang="en-GB" b="0" dirty="0"/>
              <a:t>‘Immigrant’ (1999) [YouTube video] https://www.youtube.com/watch?v=piRac0XDJIY&amp;list=PL8eZfpZHCCFMCl6zb5hzoQkRs9QjgQSHh</a:t>
            </a:r>
          </a:p>
          <a:p>
            <a:endParaRPr lang="en-GB" b="0" dirty="0"/>
          </a:p>
          <a:p>
            <a:endParaRPr lang="en-GB" b="0" dirty="0"/>
          </a:p>
        </p:txBody>
      </p:sp>
      <p:sp>
        <p:nvSpPr>
          <p:cNvPr id="4" name="Slide Number Placeholder 3"/>
          <p:cNvSpPr>
            <a:spLocks noGrp="1"/>
          </p:cNvSpPr>
          <p:nvPr>
            <p:ph type="sldNum" sz="quarter" idx="10"/>
          </p:nvPr>
        </p:nvSpPr>
        <p:spPr/>
        <p:txBody>
          <a:bodyPr/>
          <a:lstStyle/>
          <a:p>
            <a:fld id="{A2D6C889-977F-4C4C-B736-6C5D4FB32592}" type="slidenum">
              <a:rPr lang="en-GB" smtClean="0"/>
              <a:t>15</a:t>
            </a:fld>
            <a:endParaRPr lang="en-GB"/>
          </a:p>
        </p:txBody>
      </p:sp>
    </p:spTree>
    <p:extLst>
      <p:ext uri="{BB962C8B-B14F-4D97-AF65-F5344CB8AC3E}">
        <p14:creationId xmlns:p14="http://schemas.microsoft.com/office/powerpoint/2010/main" val="34661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16</a:t>
            </a:fld>
            <a:endParaRPr lang="en-GB"/>
          </a:p>
        </p:txBody>
      </p:sp>
    </p:spTree>
    <p:extLst>
      <p:ext uri="{BB962C8B-B14F-4D97-AF65-F5344CB8AC3E}">
        <p14:creationId xmlns:p14="http://schemas.microsoft.com/office/powerpoint/2010/main" val="127090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above examples illustrate the role played by the constructed concept of authenticity in World Music, which often determines whether a musician or group achieves success and becomes a “star” in the western World Music or (even) mainstream pop music industry. The western star system is clearly rooted economically and based on the current </a:t>
            </a:r>
            <a:r>
              <a:rPr lang="en-GB" dirty="0" err="1"/>
              <a:t>oligopolization</a:t>
            </a:r>
            <a:r>
              <a:rPr lang="en-GB" dirty="0"/>
              <a:t> of the music industry, in which a selected number of artists generate the majority of revenue. In this system, “stars” are often musicians, whose past sales are taken into account to guarantee the success of future deals (Frith et al. 2001:35). They are products of the market, yet at the same time also possess unique, distinctive talents, personalities, or musical characteristics. </a:t>
            </a:r>
          </a:p>
        </p:txBody>
      </p:sp>
      <p:sp>
        <p:nvSpPr>
          <p:cNvPr id="4" name="Slide Number Placeholder 3"/>
          <p:cNvSpPr>
            <a:spLocks noGrp="1"/>
          </p:cNvSpPr>
          <p:nvPr>
            <p:ph type="sldNum" sz="quarter" idx="10"/>
          </p:nvPr>
        </p:nvSpPr>
        <p:spPr/>
        <p:txBody>
          <a:bodyPr/>
          <a:lstStyle/>
          <a:p>
            <a:fld id="{A2D6C889-977F-4C4C-B736-6C5D4FB32592}" type="slidenum">
              <a:rPr lang="en-GB" smtClean="0"/>
              <a:t>17</a:t>
            </a:fld>
            <a:endParaRPr lang="en-GB"/>
          </a:p>
        </p:txBody>
      </p:sp>
    </p:spTree>
    <p:extLst>
      <p:ext uri="{BB962C8B-B14F-4D97-AF65-F5344CB8AC3E}">
        <p14:creationId xmlns:p14="http://schemas.microsoft.com/office/powerpoint/2010/main" val="2597846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musical career of </a:t>
            </a:r>
            <a:r>
              <a:rPr lang="en-GB" dirty="0" err="1"/>
              <a:t>Nusrath</a:t>
            </a:r>
            <a:r>
              <a:rPr lang="en-GB" dirty="0"/>
              <a:t> </a:t>
            </a:r>
            <a:r>
              <a:rPr lang="en-GB" dirty="0" err="1"/>
              <a:t>Fateh</a:t>
            </a:r>
            <a:r>
              <a:rPr lang="en-GB" dirty="0"/>
              <a:t> Ali Khan serves as another example of the formation of a World Music star and his introduction in western culture. </a:t>
            </a:r>
            <a:r>
              <a:rPr lang="en-GB" dirty="0" err="1"/>
              <a:t>Nusrath</a:t>
            </a:r>
            <a:r>
              <a:rPr lang="en-GB" dirty="0"/>
              <a:t> Fateh Ali Khan was a famous Pakistani singer known for his aptitudes in traditional Qawwali music, a devotional, religious musical genre from the Indian subcontinent that shares characteristics with classical music of Pakistan. </a:t>
            </a:r>
          </a:p>
          <a:p>
            <a:endParaRPr lang="en-GB" dirty="0"/>
          </a:p>
          <a:p>
            <a:r>
              <a:rPr lang="en-GB" dirty="0"/>
              <a:t>Despite its religious functions, Khan successfully established qawwali in secular, western markets, and aided in its “transformation from an ‘exclusive’ art form into a ‘popular’ form of entertainment” (Mirza 1986:189). His significance remained within Asian cultures until his appearance at the World of Music, Art and Dance festival (WOMAD) in 1985, after which Khan achieved popularity among Western audiences. </a:t>
            </a:r>
          </a:p>
          <a:p>
            <a:endParaRPr lang="en-GB" dirty="0"/>
          </a:p>
          <a:p>
            <a:r>
              <a:rPr lang="en-GB" dirty="0"/>
              <a:t>Khan’s success as a qawwali singer in both Western and non-Western circles is revealed in the “ritual of solo performance”, the exaggerated, extreme nature of performance. The spectacle of Khan as the solo qawwali vocalist (although accompanied by a group of qawwali singers) is coupled with his demonstration of virtuosity, which left his new audience speechless. Khan’s performances have often been described as transcendental, by which he communicated directly with the “soul” of his listeners via their senses. </a:t>
            </a:r>
          </a:p>
          <a:p>
            <a:endParaRPr lang="en-GB" dirty="0"/>
          </a:p>
          <a:p>
            <a:r>
              <a:rPr lang="en-GB" dirty="0"/>
              <a:t>Khan epitomizes the notion of the “virtuosic genius” by the way in which he </a:t>
            </a:r>
            <a:r>
              <a:rPr lang="en-GB" dirty="0" err="1"/>
              <a:t>wao-ed</a:t>
            </a:r>
            <a:r>
              <a:rPr lang="en-GB" dirty="0"/>
              <a:t> his audiences by way of sheer vocal mastery, executive ability, superhuman technique, and endless improvisation, even though Khan’s virtuosity posits a qualitatively different mode of </a:t>
            </a:r>
            <a:r>
              <a:rPr lang="en-GB" dirty="0" err="1"/>
              <a:t>rarified</a:t>
            </a:r>
            <a:r>
              <a:rPr lang="en-GB" dirty="0"/>
              <a:t> performance than was common among the extrovert virtuosi of the romantic era, and through which Khan acquired the personae of the divine messenger of qawwali music. </a:t>
            </a:r>
          </a:p>
          <a:p>
            <a:endParaRPr lang="en-GB" dirty="0"/>
          </a:p>
          <a:p>
            <a:r>
              <a:rPr lang="en-GB" dirty="0"/>
              <a:t>Meanwhile, collaboration with recognized performers, such as Peter Gabriel, was key to the establishment of Khan as an authentic World Music artist, as people who appreciate and support Gabriel’s musical career trust his judgments regarding new artists and genres. </a:t>
            </a:r>
          </a:p>
          <a:p>
            <a:endParaRPr lang="en-GB" dirty="0"/>
          </a:p>
          <a:p>
            <a:r>
              <a:rPr lang="en-GB" dirty="0"/>
              <a:t>In 1990, Khan was approached by the Real World label’s producer, Michael Brook, to begin work on his first collaboration album. Khan’s arrangements drifted away from the traditional, incorporating westernized instrumentation, such as mandolin and guitar in order to aid in the introduction and appeal of Khan’s qawwali music to western ears. By altering traditional, scared arrangements, Khan risked misinterpretation of his art as disrespectful, which is exemplified in Khan’s album </a:t>
            </a:r>
            <a:r>
              <a:rPr lang="en-GB" dirty="0" err="1"/>
              <a:t>Musst</a:t>
            </a:r>
            <a:r>
              <a:rPr lang="en-GB" dirty="0"/>
              <a:t> </a:t>
            </a:r>
            <a:r>
              <a:rPr lang="en-GB" dirty="0" err="1"/>
              <a:t>Musst</a:t>
            </a:r>
            <a:r>
              <a:rPr lang="en-GB" dirty="0"/>
              <a:t> (1990). Despite this, the album </a:t>
            </a:r>
            <a:r>
              <a:rPr lang="en-GB" dirty="0" err="1"/>
              <a:t>Musst</a:t>
            </a:r>
            <a:r>
              <a:rPr lang="en-GB" dirty="0"/>
              <a:t> </a:t>
            </a:r>
            <a:r>
              <a:rPr lang="en-GB" dirty="0" err="1"/>
              <a:t>Musst</a:t>
            </a:r>
            <a:r>
              <a:rPr lang="en-GB" dirty="0"/>
              <a:t> peaked at number fourteen on the Billboard Top Music Album charts in 1991. </a:t>
            </a:r>
          </a:p>
          <a:p>
            <a:endParaRPr lang="en-GB" dirty="0"/>
          </a:p>
          <a:p>
            <a:r>
              <a:rPr lang="en-GB" dirty="0"/>
              <a:t>Khan’s success may be explained not so much in terms of authenticity by keeping to the tradition of </a:t>
            </a:r>
            <a:r>
              <a:rPr lang="en-GB" dirty="0" err="1"/>
              <a:t>qawwali</a:t>
            </a:r>
            <a:r>
              <a:rPr lang="en-GB" dirty="0"/>
              <a:t>. Khan sang in his native language, and he seemed to possess the ability to transport listeners in ways that were “liberating and glorious” through his talent alone (</a:t>
            </a:r>
            <a:r>
              <a:rPr lang="en-GB" dirty="0" err="1"/>
              <a:t>Hilburn</a:t>
            </a:r>
            <a:r>
              <a:rPr lang="en-GB" dirty="0"/>
              <a:t> 1996). At the same time, Khan’s western arrangements appealed to westerners as he was still preserving a traditional or “ethnic” quality. </a:t>
            </a:r>
          </a:p>
          <a:p>
            <a:endParaRPr lang="en-GB" dirty="0"/>
          </a:p>
          <a:p>
            <a:r>
              <a:rPr lang="en-GB" dirty="0"/>
              <a:t>By 1991, he was an established World Music star, collaborating and performing with artists across the globe. The repetitive, engulfing nature of Khan’s qawwali captured the interest of the emerging UK dance scene, as the culture called for new, distinctive sounds. For instance, British trip-hop group, Massive Attack, one of the most influential British groups of the 1990s, were inspired by Khan’s </a:t>
            </a:r>
            <a:r>
              <a:rPr lang="en-GB" dirty="0" err="1"/>
              <a:t>Musst</a:t>
            </a:r>
            <a:r>
              <a:rPr lang="en-GB" dirty="0"/>
              <a:t> </a:t>
            </a:r>
            <a:r>
              <a:rPr lang="en-GB" dirty="0" err="1"/>
              <a:t>Musst</a:t>
            </a:r>
            <a:r>
              <a:rPr lang="en-GB" dirty="0"/>
              <a:t> and subsequently released a commercially hugely successful remix of the track. The commercial success of both the remixed track and the original album inspired British Asian dance producers, such as </a:t>
            </a:r>
            <a:r>
              <a:rPr lang="en-GB" dirty="0" err="1"/>
              <a:t>Talvin</a:t>
            </a:r>
            <a:r>
              <a:rPr lang="en-GB" dirty="0"/>
              <a:t> Singh, to discover a new musical identity by implementing samples of audio taken from music of their own tradition. </a:t>
            </a:r>
          </a:p>
          <a:p>
            <a:endParaRPr lang="en-GB" dirty="0"/>
          </a:p>
          <a:p>
            <a:r>
              <a:rPr lang="en-GB" b="1" dirty="0"/>
              <a:t>Further optional study: </a:t>
            </a:r>
            <a:r>
              <a:rPr lang="en-GB" b="0" dirty="0"/>
              <a:t>BBC profile. Available at https://www.bbc.co.uk/music/artists/5968383c-11c1-4c5b-ada0-504a38cec8e7, accessed 22 March 2018</a:t>
            </a:r>
          </a:p>
          <a:p>
            <a:endParaRPr lang="en-GB" b="0" dirty="0"/>
          </a:p>
          <a:p>
            <a:r>
              <a:rPr lang="en-GB" b="1" dirty="0"/>
              <a:t>Optional audio-visual study</a:t>
            </a:r>
            <a:r>
              <a:rPr lang="en-GB" b="0" dirty="0"/>
              <a:t>:  </a:t>
            </a:r>
          </a:p>
          <a:p>
            <a:r>
              <a:rPr lang="en-GB" b="0" i="1" dirty="0"/>
              <a:t>How to be a World Music Star </a:t>
            </a:r>
            <a:r>
              <a:rPr lang="en-GB" b="0" dirty="0"/>
              <a:t>(BBC 4 Documentary)</a:t>
            </a:r>
          </a:p>
          <a:p>
            <a:r>
              <a:rPr lang="en-GB" b="0" i="1" dirty="0"/>
              <a:t>The Real World of Peter Gabriel</a:t>
            </a:r>
          </a:p>
          <a:p>
            <a:r>
              <a:rPr lang="en-GB" b="0" i="1" dirty="0" err="1"/>
              <a:t>Ustad</a:t>
            </a:r>
            <a:r>
              <a:rPr lang="en-GB" b="0" i="1" dirty="0"/>
              <a:t> Nusrat Fateh Ali Khan – Documentary </a:t>
            </a:r>
          </a:p>
          <a:p>
            <a:r>
              <a:rPr lang="en-GB" b="0" i="1" dirty="0"/>
              <a:t>Nusrat Fateh Ali Khan: A Voice from Heaven </a:t>
            </a:r>
          </a:p>
          <a:p>
            <a:endParaRPr lang="en-GB" b="0" dirty="0"/>
          </a:p>
          <a:p>
            <a:endParaRPr lang="en-GB" b="0" dirty="0"/>
          </a:p>
          <a:p>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18</a:t>
            </a:fld>
            <a:endParaRPr lang="en-GB"/>
          </a:p>
        </p:txBody>
      </p:sp>
    </p:spTree>
    <p:extLst>
      <p:ext uri="{BB962C8B-B14F-4D97-AF65-F5344CB8AC3E}">
        <p14:creationId xmlns:p14="http://schemas.microsoft.com/office/powerpoint/2010/main" val="189798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Youssou</a:t>
            </a:r>
            <a:r>
              <a:rPr lang="en-GB" dirty="0"/>
              <a:t> </a:t>
            </a:r>
            <a:r>
              <a:rPr lang="en-GB" dirty="0" err="1"/>
              <a:t>N’Dour</a:t>
            </a:r>
            <a:r>
              <a:rPr lang="en-GB" dirty="0"/>
              <a:t> is a World Music star whose musical career and creative output has been subject to the authenticity debate surrounding World Music. </a:t>
            </a:r>
            <a:r>
              <a:rPr lang="en-GB" dirty="0" err="1"/>
              <a:t>N’Dour</a:t>
            </a:r>
            <a:r>
              <a:rPr lang="en-GB" dirty="0"/>
              <a:t> had his first success at the age of thirteen performing a song with the Dakar Star Band, the biggest Senegalese band of all, which he joined proper at the age of 16 in 1974. </a:t>
            </a:r>
          </a:p>
          <a:p>
            <a:endParaRPr lang="en-GB" dirty="0"/>
          </a:p>
          <a:p>
            <a:r>
              <a:rPr lang="en-GB" dirty="0"/>
              <a:t>Initially imitating and performing Cuban-style music, which, like other forms of copyrighted music imitated across Africa, became scorned as “foreign” (Murphy 2007:46), the Star Band increasingly Africanized their music during the 1970s by introducing more percussion instruments, specifically the local tama talking drum, among other types of drums. Renamed Super Etoile de Dakar and subsequently Super Etoile, the band coined the musical term mbalax to describe their new blend of Afro-Caribbean music, Western pop, and Wolof folk music. </a:t>
            </a:r>
          </a:p>
          <a:p>
            <a:endParaRPr lang="en-GB" dirty="0"/>
          </a:p>
          <a:p>
            <a:r>
              <a:rPr lang="en-GB" dirty="0"/>
              <a:t>This music became popularized among local Africans as dance music, while the traditional, and thus authentic, stylistic and musical elements of mbalax are mostly reflected in the complex polyrhythms (performed by the drums) and abrupt tempo changes. This is audible in the continuous, varied repetitions and variations of basic musical units, and successive entries of new instruments or voices. These complex rhythms are marked by shifts of emphasis in bringing out new rhythmic parts and patterns. </a:t>
            </a:r>
          </a:p>
          <a:p>
            <a:endParaRPr lang="en-GB" dirty="0"/>
          </a:p>
          <a:p>
            <a:r>
              <a:rPr lang="en-GB" b="1" dirty="0"/>
              <a:t>Audio-visual study: </a:t>
            </a:r>
            <a:r>
              <a:rPr lang="en-GB" b="0" i="1" dirty="0" err="1"/>
              <a:t>Youssou</a:t>
            </a:r>
            <a:r>
              <a:rPr lang="en-GB" b="0" i="1" dirty="0"/>
              <a:t> </a:t>
            </a:r>
            <a:r>
              <a:rPr lang="en-GB" b="0" i="1" dirty="0" err="1"/>
              <a:t>N’Dour</a:t>
            </a:r>
            <a:r>
              <a:rPr lang="en-GB" b="0" i="1" dirty="0"/>
              <a:t>: Voice of Africa</a:t>
            </a:r>
            <a:endParaRPr lang="en-GB" b="1" i="1"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20</a:t>
            </a:fld>
            <a:endParaRPr lang="en-GB"/>
          </a:p>
        </p:txBody>
      </p:sp>
    </p:spTree>
    <p:extLst>
      <p:ext uri="{BB962C8B-B14F-4D97-AF65-F5344CB8AC3E}">
        <p14:creationId xmlns:p14="http://schemas.microsoft.com/office/powerpoint/2010/main" val="421181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Visually, too, we can note the “Africanized” image of </a:t>
            </a:r>
            <a:r>
              <a:rPr lang="en-GB" dirty="0" err="1"/>
              <a:t>Youssou</a:t>
            </a:r>
            <a:r>
              <a:rPr lang="en-GB" dirty="0"/>
              <a:t> </a:t>
            </a:r>
            <a:r>
              <a:rPr lang="en-GB" dirty="0" err="1"/>
              <a:t>N’Dour</a:t>
            </a:r>
            <a:r>
              <a:rPr lang="en-GB" dirty="0"/>
              <a:t>. Both the original (1988) [here left] and re-released (2006) album covers of </a:t>
            </a:r>
            <a:r>
              <a:rPr lang="en-GB" dirty="0" err="1"/>
              <a:t>Immigrés</a:t>
            </a:r>
            <a:r>
              <a:rPr lang="en-GB" dirty="0"/>
              <a:t> depict the singer behind an earthy background with somewhat rural connotations, wearing a traditional Islamic garment and cap, reflexive of his actual image of a “good non-smoking, non-drinking Muslim [who used to live] with his parents in the Medina quarter in Dakar” where he grew up (RFI </a:t>
            </a:r>
            <a:r>
              <a:rPr lang="en-GB" dirty="0" err="1"/>
              <a:t>Musique</a:t>
            </a:r>
            <a:r>
              <a:rPr lang="en-GB" dirty="0"/>
              <a:t> 2014). The drum is noteworthy too, instantly signalling the local African rhythms that mark the music of the album. As in the previous example, the lyrics are pivotal too, playing into strong ideas of local identity: Singing in his local Wolof language, </a:t>
            </a:r>
            <a:r>
              <a:rPr lang="en-GB" dirty="0" err="1"/>
              <a:t>N’Dour’s</a:t>
            </a:r>
            <a:r>
              <a:rPr lang="en-GB" dirty="0"/>
              <a:t> lyrics often invoke Senegalese history and culture, particularly that of his own ethnic group, the Wolof, which has been accredited to his lineage to a long line of griots. Reading the lyrics, we get a sense that </a:t>
            </a:r>
            <a:r>
              <a:rPr lang="en-GB" dirty="0" err="1"/>
              <a:t>N’Dour</a:t>
            </a:r>
            <a:r>
              <a:rPr lang="en-GB" dirty="0"/>
              <a:t> clearly views himself as a griot, as he engages in story-telling, disseminates news, helps people to understand their world, giving admonitions, and keeping watch (Taylor 2004:151). </a:t>
            </a:r>
          </a:p>
        </p:txBody>
      </p:sp>
      <p:sp>
        <p:nvSpPr>
          <p:cNvPr id="4" name="Slide Number Placeholder 3"/>
          <p:cNvSpPr>
            <a:spLocks noGrp="1"/>
          </p:cNvSpPr>
          <p:nvPr>
            <p:ph type="sldNum" sz="quarter" idx="10"/>
          </p:nvPr>
        </p:nvSpPr>
        <p:spPr/>
        <p:txBody>
          <a:bodyPr/>
          <a:lstStyle/>
          <a:p>
            <a:fld id="{A2D6C889-977F-4C4C-B736-6C5D4FB32592}" type="slidenum">
              <a:rPr lang="en-GB" smtClean="0"/>
              <a:t>21</a:t>
            </a:fld>
            <a:endParaRPr lang="en-GB"/>
          </a:p>
        </p:txBody>
      </p:sp>
    </p:spTree>
    <p:extLst>
      <p:ext uri="{BB962C8B-B14F-4D97-AF65-F5344CB8AC3E}">
        <p14:creationId xmlns:p14="http://schemas.microsoft.com/office/powerpoint/2010/main" val="203551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a:t>
            </a:r>
            <a:r>
              <a:rPr lang="en-GB" dirty="0" err="1"/>
              <a:t>N’Dour’s</a:t>
            </a:r>
            <a:r>
              <a:rPr lang="en-GB" dirty="0"/>
              <a:t> earlier music is clearly a reflection of resistance to cultural homogenization, and thus authenticity, </a:t>
            </a:r>
            <a:r>
              <a:rPr lang="en-GB" dirty="0" err="1"/>
              <a:t>N’Dour</a:t>
            </a:r>
            <a:r>
              <a:rPr lang="en-GB" dirty="0"/>
              <a:t> turned toward and adapted his music for an international western market in his later career, during which his music became increased marked by westernization to varying levels (Murphy 2007). Although marketed as World Music, his later music reflected </a:t>
            </a:r>
            <a:r>
              <a:rPr lang="en-GB" dirty="0" err="1"/>
              <a:t>N’Dour’s</a:t>
            </a:r>
            <a:r>
              <a:rPr lang="en-GB" dirty="0"/>
              <a:t> desire to break into the lucrative western music mainstream of international pop in a drive for commercial success. </a:t>
            </a:r>
          </a:p>
          <a:p>
            <a:endParaRPr lang="en-GB" dirty="0"/>
          </a:p>
          <a:p>
            <a:r>
              <a:rPr lang="en-GB" dirty="0"/>
              <a:t>He secured a record deal with Virgin Records, with whom he released albums like The Lion (1989) and Set (1990). </a:t>
            </a:r>
            <a:r>
              <a:rPr lang="en-GB" dirty="0" err="1"/>
              <a:t>N’Dour</a:t>
            </a:r>
            <a:r>
              <a:rPr lang="en-GB" dirty="0"/>
              <a:t> gained massive media exposure through his performance with stars like Sting, Tracy Chapman, and Peter Gabriel during the Amnesty International World Tour in 1988; he had already supported Gabriel’s Secret World Live Tour in the US in 1986. Their collaboration continued when Gabriel joined </a:t>
            </a:r>
            <a:r>
              <a:rPr lang="en-GB" dirty="0" err="1"/>
              <a:t>N’Dour</a:t>
            </a:r>
            <a:r>
              <a:rPr lang="en-GB" dirty="0"/>
              <a:t> on his single “Shaking the Tree” (1990), a track from </a:t>
            </a:r>
            <a:r>
              <a:rPr lang="en-GB" dirty="0" err="1"/>
              <a:t>N’Dour’s</a:t>
            </a:r>
            <a:r>
              <a:rPr lang="en-GB" dirty="0"/>
              <a:t> album The Lion (1989) released by Virgin Records one year earlier. This album was a hugely expensive undertaking: while </a:t>
            </a:r>
            <a:r>
              <a:rPr lang="en-GB" dirty="0" err="1"/>
              <a:t>mbalax</a:t>
            </a:r>
            <a:r>
              <a:rPr lang="en-GB" dirty="0"/>
              <a:t>, the Africanized musical style pioneered by </a:t>
            </a:r>
            <a:r>
              <a:rPr lang="en-GB" dirty="0" err="1"/>
              <a:t>N’Dour</a:t>
            </a:r>
            <a:r>
              <a:rPr lang="en-GB" dirty="0"/>
              <a:t>, was the main driving force, the music was combined with synthesizers and sophisticated arrangements requiring the highest tech studios. Critics saw in this album the deformation of his music, as it no longer sounded like an authentic, local expression of cultural identity. </a:t>
            </a:r>
          </a:p>
          <a:p>
            <a:endParaRPr lang="en-GB" dirty="0"/>
          </a:p>
          <a:p>
            <a:r>
              <a:rPr lang="en-GB" dirty="0"/>
              <a:t>Even while </a:t>
            </a:r>
            <a:r>
              <a:rPr lang="en-GB" dirty="0" err="1"/>
              <a:t>N’Dour</a:t>
            </a:r>
            <a:r>
              <a:rPr lang="en-GB" dirty="0"/>
              <a:t> was highly popular in the World Music community in the West, his record sales remained modest, upon which Virgin released the contract in April 1991. </a:t>
            </a:r>
          </a:p>
          <a:p>
            <a:endParaRPr lang="en-GB" dirty="0"/>
          </a:p>
          <a:p>
            <a:r>
              <a:rPr lang="en-GB" b="1" dirty="0"/>
              <a:t>Audio-visual study [</a:t>
            </a:r>
            <a:r>
              <a:rPr lang="en-GB" b="1" dirty="0" err="1"/>
              <a:t>emdedded</a:t>
            </a:r>
            <a:r>
              <a:rPr lang="en-GB" b="1" dirty="0"/>
              <a:t> YouTube </a:t>
            </a:r>
            <a:r>
              <a:rPr lang="en-GB" b="1" dirty="0" err="1"/>
              <a:t>cideo</a:t>
            </a:r>
            <a:r>
              <a:rPr lang="en-GB" b="1" dirty="0"/>
              <a:t>]: </a:t>
            </a:r>
            <a:r>
              <a:rPr lang="en-GB" dirty="0"/>
              <a:t>Peter Gabriel feat. </a:t>
            </a:r>
            <a:r>
              <a:rPr lang="en-GB" dirty="0" err="1"/>
              <a:t>Youssou</a:t>
            </a:r>
            <a:r>
              <a:rPr lang="en-GB" dirty="0"/>
              <a:t> </a:t>
            </a:r>
            <a:r>
              <a:rPr lang="en-GB" dirty="0" err="1"/>
              <a:t>N’Dour</a:t>
            </a:r>
            <a:r>
              <a:rPr lang="en-GB" dirty="0"/>
              <a:t> 2005 ‘In Your Eyes’. Available at http://www.youtube.com/watch?v=WGao0UZmHpU, accessed 22 March 2018</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22</a:t>
            </a:fld>
            <a:endParaRPr lang="en-GB"/>
          </a:p>
        </p:txBody>
      </p:sp>
    </p:spTree>
    <p:extLst>
      <p:ext uri="{BB962C8B-B14F-4D97-AF65-F5344CB8AC3E}">
        <p14:creationId xmlns:p14="http://schemas.microsoft.com/office/powerpoint/2010/main" val="63093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1980s, major cities around the globe witnessed the emergence of local </a:t>
            </a:r>
            <a:r>
              <a:rPr lang="en-GB" dirty="0" err="1"/>
              <a:t>centers</a:t>
            </a:r>
            <a:r>
              <a:rPr lang="en-GB" dirty="0"/>
              <a:t> of musical production and distribution, recording and disseminating music styles that are globalized, allowing local music and stars to acquire a new legitimacy via new standards of professionalism. Most of this music had little or no direct influence on the Western marketplace. </a:t>
            </a:r>
          </a:p>
          <a:p>
            <a:endParaRPr lang="en-GB" dirty="0"/>
          </a:p>
          <a:p>
            <a:r>
              <a:rPr lang="en-GB" dirty="0"/>
              <a:t>Yet this began to change, marked by a trend of wholesale migration of music recording industries to Europe, notably to Britain and France, where recordings of world musicians were made and marketed to western enthusiasts and diasporic migrants. An important milestone in this international influence and musical interchange commercially was the Beatles’ promotional relationship with Indian sitar player Ravi Shankar in the 1960s, as well as the Token’s rock n roll hit “The Lion Sleeps Tonight” (Number One in 1961), which sparked a growing interest among western musicians and audiences in “unusual” musical sounds from other parts of the world. </a:t>
            </a:r>
          </a:p>
          <a:p>
            <a:endParaRPr lang="en-GB" dirty="0"/>
          </a:p>
          <a:p>
            <a:r>
              <a:rPr lang="en-GB" dirty="0"/>
              <a:t>The growing interest in foreign music cultures by western artists and audiences eventually gave way to the emergence of a new commercial pseudo-genre of World Music, “the soundtrack to the most recent regime of globalization” (Taylor 2014:194). World Music manifests the processes and dynamics of globalization, as is has grown out of waves of cultural exchange, movement, and appropriation. </a:t>
            </a:r>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4193894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N’Dour</a:t>
            </a:r>
            <a:r>
              <a:rPr lang="en-GB" dirty="0"/>
              <a:t> was subsequently offered a record deal by Sony, who released the single “Seven Seconds”, a duet with </a:t>
            </a:r>
            <a:r>
              <a:rPr lang="en-GB" dirty="0" err="1"/>
              <a:t>Neneh</a:t>
            </a:r>
            <a:r>
              <a:rPr lang="en-GB" dirty="0"/>
              <a:t> Cherry. The song is an atmospheric and international pop tune. It features no particularly African sound in that it is devoid of the musical trademarks of Senegalese </a:t>
            </a:r>
            <a:r>
              <a:rPr lang="en-GB" dirty="0" err="1"/>
              <a:t>mbalax</a:t>
            </a:r>
            <a:r>
              <a:rPr lang="en-GB" dirty="0"/>
              <a:t>, even though </a:t>
            </a:r>
            <a:r>
              <a:rPr lang="en-GB" dirty="0" err="1"/>
              <a:t>N’Dour</a:t>
            </a:r>
            <a:r>
              <a:rPr lang="en-GB" dirty="0"/>
              <a:t> sings parts of the lyrics in the Wolof language. The song was a commercial hit worldwide (with 1.5 million copies sold), through which </a:t>
            </a:r>
            <a:r>
              <a:rPr lang="en-GB" dirty="0" err="1"/>
              <a:t>N’Dour</a:t>
            </a:r>
            <a:r>
              <a:rPr lang="en-GB" dirty="0"/>
              <a:t> became known to the Western general public and those who would usually be more attracted to British and American music. </a:t>
            </a:r>
          </a:p>
          <a:p>
            <a:endParaRPr lang="en-GB" dirty="0"/>
          </a:p>
          <a:p>
            <a:r>
              <a:rPr lang="en-GB" dirty="0"/>
              <a:t>The song reflects how music becomes altered in style beyond recognition and devoid of any local and national distinctiveness. It enabled </a:t>
            </a:r>
            <a:r>
              <a:rPr lang="en-GB" dirty="0" err="1"/>
              <a:t>N’Dour</a:t>
            </a:r>
            <a:r>
              <a:rPr lang="en-GB" dirty="0"/>
              <a:t> to break through on the international scene, which benefited his subsequent album </a:t>
            </a:r>
            <a:r>
              <a:rPr lang="en-GB" dirty="0" err="1"/>
              <a:t>Wommat</a:t>
            </a:r>
            <a:r>
              <a:rPr lang="en-GB" dirty="0"/>
              <a:t> [The Guide] (1994), as it quickly entered the European charts and markets outside of Africa. </a:t>
            </a:r>
          </a:p>
          <a:p>
            <a:endParaRPr lang="en-GB" dirty="0"/>
          </a:p>
          <a:p>
            <a:r>
              <a:rPr lang="en-GB" b="1" dirty="0"/>
              <a:t>Audio-visual study: </a:t>
            </a:r>
            <a:r>
              <a:rPr lang="en-GB" b="0" dirty="0" err="1"/>
              <a:t>Youssou</a:t>
            </a:r>
            <a:r>
              <a:rPr lang="en-GB" b="0" dirty="0"/>
              <a:t> </a:t>
            </a:r>
            <a:r>
              <a:rPr lang="en-GB" b="0" dirty="0" err="1"/>
              <a:t>N’Dour</a:t>
            </a:r>
            <a:r>
              <a:rPr lang="en-GB" b="0" dirty="0"/>
              <a:t> ‘7 Seconds’ (featuring </a:t>
            </a:r>
            <a:r>
              <a:rPr lang="en-GB" b="0" dirty="0" err="1"/>
              <a:t>Neneh</a:t>
            </a:r>
            <a:r>
              <a:rPr lang="en-GB" b="0" dirty="0"/>
              <a:t> Cherry) [YouTube video]. Available at https://youtu.be/wqCpjFMvz-k, accessed 22 March 2018. </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23</a:t>
            </a:fld>
            <a:endParaRPr lang="en-GB"/>
          </a:p>
        </p:txBody>
      </p:sp>
    </p:spTree>
    <p:extLst>
      <p:ext uri="{BB962C8B-B14F-4D97-AF65-F5344CB8AC3E}">
        <p14:creationId xmlns:p14="http://schemas.microsoft.com/office/powerpoint/2010/main" val="3706595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 2000 album entitled Joko: From Village to Town is similarly aimed at the international market, features contributions from guest stars including Peter Gabriel and Sting. In this album, </a:t>
            </a:r>
            <a:r>
              <a:rPr lang="en-GB" dirty="0" err="1"/>
              <a:t>N’Dour</a:t>
            </a:r>
            <a:r>
              <a:rPr lang="en-GB" dirty="0"/>
              <a:t> makes the most significant alterations to his music in a continued attempt to break into the Western mainstream music market. The music is heavily produced and based on steady, regular rhythms, synthesizers, and toned-down vocals. </a:t>
            </a:r>
          </a:p>
          <a:p>
            <a:endParaRPr lang="en-GB" dirty="0"/>
          </a:p>
          <a:p>
            <a:r>
              <a:rPr lang="en-GB" dirty="0"/>
              <a:t>The album cover art for Joko: From Village to Town (2000) is noteworthy too: Behind a grey background, which is set off by modern graphic effects in red tones, the cover depicts a close-up, frontal shot of the musician’s face that stares directly at us, giving a feeling of confrontation and assertiveness. </a:t>
            </a:r>
            <a:r>
              <a:rPr lang="en-GB" dirty="0" err="1"/>
              <a:t>N’Dour’s</a:t>
            </a:r>
            <a:r>
              <a:rPr lang="en-GB" dirty="0"/>
              <a:t> face is somewhat whitened, playing down his “blackness” and reflecting a more artificial (instead of natural) light. The musician’s assertive facial expression, together with the use of </a:t>
            </a:r>
            <a:r>
              <a:rPr lang="en-GB" dirty="0" err="1"/>
              <a:t>colors</a:t>
            </a:r>
            <a:r>
              <a:rPr lang="en-GB" dirty="0"/>
              <a:t> and lighting evoke a sense that </a:t>
            </a:r>
            <a:r>
              <a:rPr lang="en-GB" dirty="0" err="1"/>
              <a:t>N’Dour</a:t>
            </a:r>
            <a:r>
              <a:rPr lang="en-GB" dirty="0"/>
              <a:t> is a “modern” musician. Visually, it reflects the influences of urbanism and modernity that characterize the music on this album. </a:t>
            </a:r>
          </a:p>
          <a:p>
            <a:endParaRPr lang="en-GB" dirty="0"/>
          </a:p>
          <a:p>
            <a:r>
              <a:rPr lang="en-GB" dirty="0" err="1"/>
              <a:t>Youssou</a:t>
            </a:r>
            <a:r>
              <a:rPr lang="en-GB" dirty="0"/>
              <a:t> </a:t>
            </a:r>
            <a:r>
              <a:rPr lang="en-GB" dirty="0" err="1"/>
              <a:t>N’Dour</a:t>
            </a:r>
            <a:r>
              <a:rPr lang="en-GB" dirty="0"/>
              <a:t> provides a fascinating example of the ways in which musicians often willingly alter their style, even beyond recognition, to translate his music for the West so as to break into the lucrative music mainstream of international pop.</a:t>
            </a:r>
          </a:p>
          <a:p>
            <a:endParaRPr lang="en-GB" dirty="0"/>
          </a:p>
          <a:p>
            <a:r>
              <a:rPr lang="en-GB" dirty="0"/>
              <a:t>David Murphy (2007) shows that alongside the music marketed to consumers and audiences in the West, </a:t>
            </a:r>
            <a:r>
              <a:rPr lang="en-GB" dirty="0" err="1"/>
              <a:t>N’Dour</a:t>
            </a:r>
            <a:r>
              <a:rPr lang="en-GB" dirty="0"/>
              <a:t> also maintained different repertoires aimed at Africans in local markets. While </a:t>
            </a:r>
            <a:r>
              <a:rPr lang="en-GB" dirty="0" err="1"/>
              <a:t>N’Dour</a:t>
            </a:r>
            <a:r>
              <a:rPr lang="en-GB" dirty="0"/>
              <a:t> was keen to achieve a global, increasingly homogenized, soft rock style aimed at Western audiences, he was also prone to maintain a local Afropop music that resonated with the experiences, beliefs, and concepts of the Senegalese people. </a:t>
            </a:r>
          </a:p>
          <a:p>
            <a:endParaRPr lang="en-GB" dirty="0"/>
          </a:p>
          <a:p>
            <a:r>
              <a:rPr lang="en-GB" dirty="0"/>
              <a:t>I wouldn’t want to define myself. But there are two ways I see myself. One is to appeal to my African audience and the second is to leave myself open to other influences and other cultures. (</a:t>
            </a:r>
            <a:r>
              <a:rPr lang="en-GB" dirty="0" err="1"/>
              <a:t>Youssou</a:t>
            </a:r>
            <a:r>
              <a:rPr lang="en-GB" dirty="0"/>
              <a:t> </a:t>
            </a:r>
            <a:r>
              <a:rPr lang="en-GB" dirty="0" err="1"/>
              <a:t>N’Dour</a:t>
            </a:r>
            <a:r>
              <a:rPr lang="en-GB" dirty="0"/>
              <a:t>, quoted in Taylor 1997:136)</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24</a:t>
            </a:fld>
            <a:endParaRPr lang="en-GB"/>
          </a:p>
        </p:txBody>
      </p:sp>
    </p:spTree>
    <p:extLst>
      <p:ext uri="{BB962C8B-B14F-4D97-AF65-F5344CB8AC3E}">
        <p14:creationId xmlns:p14="http://schemas.microsoft.com/office/powerpoint/2010/main" val="1334631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rise of the commercial category of World Music in the west epitomizes the development of globalization and, with it, debates on commodification, power, and identity. Situated in multiple cultural and economic networks, some World Music artists reinvent and revive traditions, others stir national political consciousness or contribute to political movements, while many seek to achieve commercial success. As a product of cultural and economic globalization, World Music is a contemporary cultural expression entangled in both hybridity and authenticity. As a commercial product, World Music is a powerful illustration of the complex ways that the global and the local are articulated, manipulated, contested, and constructed. Meanwhile, some World Music has acquired a sense of “coolness” in neoliberal culture, a word that is ubiquitously used presently around the world. Coolness is a sensibility now widely embedded and at the very heart of mainstream (world) popular culture under neoliberal capitalism. </a:t>
            </a:r>
          </a:p>
          <a:p>
            <a:endParaRPr lang="en-GB" dirty="0"/>
          </a:p>
          <a:p>
            <a:r>
              <a:rPr lang="en-GB" dirty="0"/>
              <a:t>Image credit: Third International Conference on Analytical Approaches to World Music. Available at http://aawmconference.com/, accessed 22 March 2018. </a:t>
            </a:r>
          </a:p>
        </p:txBody>
      </p:sp>
      <p:sp>
        <p:nvSpPr>
          <p:cNvPr id="4" name="Slide Number Placeholder 3"/>
          <p:cNvSpPr>
            <a:spLocks noGrp="1"/>
          </p:cNvSpPr>
          <p:nvPr>
            <p:ph type="sldNum" sz="quarter" idx="10"/>
          </p:nvPr>
        </p:nvSpPr>
        <p:spPr/>
        <p:txBody>
          <a:bodyPr/>
          <a:lstStyle/>
          <a:p>
            <a:fld id="{A2D6C889-977F-4C4C-B736-6C5D4FB32592}" type="slidenum">
              <a:rPr lang="en-GB" smtClean="0"/>
              <a:t>25</a:t>
            </a:fld>
            <a:endParaRPr lang="en-GB"/>
          </a:p>
        </p:txBody>
      </p:sp>
    </p:spTree>
    <p:extLst>
      <p:ext uri="{BB962C8B-B14F-4D97-AF65-F5344CB8AC3E}">
        <p14:creationId xmlns:p14="http://schemas.microsoft.com/office/powerpoint/2010/main" val="149023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1980s’ Britain, popular music was dominated by the glitzy, artificial world of chart-friendly pop. Audiences and musicians both looked for fresh and new music that was not mainstream or overtly commercial. </a:t>
            </a:r>
          </a:p>
          <a:p>
            <a:endParaRPr lang="en-GB" dirty="0"/>
          </a:p>
          <a:p>
            <a:r>
              <a:rPr lang="en-GB" dirty="0"/>
              <a:t>A spark of interest and new curiosity about the world’s cultures was ignited, as more distinct and specialized music emerged alongside rapid growth in product range and promotional support by both the recording and aligned entertainment industries, as well as Labour government support. At the same time, some radio broadcasters, notably Alexis Korner, Charlie Gillett, John Peel, and Andy Kershaw began to venture into new musical territory, with “eclectic playlists including a diverse range of African, Latin, and Caribbean music” (Arts Council England 2005:5).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318847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growing interest in new sounds coincided with a celebration of multiculturalism, promoted at government level under Labour, who, in response to the increase in racism in the 1960s and 70s, passed the Race Relations Act (1976) and created the Commission for Racial Equality. UK cultural policy began to actively promote multicultural arts and music. </a:t>
            </a:r>
          </a:p>
          <a:p>
            <a:endParaRPr lang="en-GB" dirty="0"/>
          </a:p>
          <a:p>
            <a:r>
              <a:rPr lang="en-GB" dirty="0"/>
              <a:t>The promotional organization Arts Worldwide brought non-mainstream international artists, mostly from Africa, to tour in the UK. Arts Worldwide also decided to release records by the world music artists they had brought over due to the growing demand for recordings from the concert-going public. The label World Circuit Limited was born, and Nick Gold got the job of overseeing the recording projects. </a:t>
            </a:r>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37405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the mid-1980s, there existed a small, but vibrant scene of enthusiasts and organizations who</a:t>
            </a:r>
          </a:p>
          <a:p>
            <a:endParaRPr lang="en-GB" dirty="0"/>
          </a:p>
          <a:p>
            <a:r>
              <a:rPr lang="en-GB" dirty="0"/>
              <a:t>had adopted a range of terms to describe the music they recorded and promoted: </a:t>
            </a:r>
            <a:r>
              <a:rPr lang="en-GB" dirty="0" err="1"/>
              <a:t>worldbeat</a:t>
            </a:r>
            <a:r>
              <a:rPr lang="en-GB" dirty="0"/>
              <a:t>, </a:t>
            </a:r>
            <a:r>
              <a:rPr lang="en-GB" dirty="0" err="1"/>
              <a:t>ethnobeat</a:t>
            </a:r>
            <a:r>
              <a:rPr lang="en-GB" dirty="0"/>
              <a:t>, ethnic, international pop, international folk, roots, tropical, and of course, world music, to name but a few. Confusion in the sector led to confusion in the record stores. Haphazard cataloguing made it difficult for the increasing number of record buyers to find or browse CDs of international music. Some kind of standardization was needed. (Arts Council England 2005:7) </a:t>
            </a:r>
          </a:p>
          <a:p>
            <a:endParaRPr lang="en-GB" dirty="0"/>
          </a:p>
          <a:p>
            <a:r>
              <a:rPr lang="en-GB" dirty="0"/>
              <a:t>This development ultimately led to the birth of World Music as a commercial genre, which is tied closely to the economic, social, cultural, and technological manifestations of globalization (White 2012:1). </a:t>
            </a:r>
          </a:p>
          <a:p>
            <a:endParaRPr lang="en-GB" dirty="0"/>
          </a:p>
          <a:p>
            <a:r>
              <a:rPr lang="en-GB" dirty="0"/>
              <a:t>It was during the 1980s that world music became more thoroughly approached from the global music industry perspective, which mirrors the emergence of a new commercial genre in Britain – World Music – as it was driven primarily by marketing concerns.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262905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Besides deciding on how the CDs should be racked, the meeting’s participants also agreed to share the fees toward a marketing consultant and costs for creating CD dividers labelled “World Music”, which proved to be hugely successful, as record shops now had a convenient category to rack the most diverse “exotic” recordings. The accompanying press release summarized the meeting as follows:</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2292959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Asian dance music continued to grow with “stars like Apache Indian, State of Bengal, and Asian Dub Foundation, who made their first appearance in the UK Pop Charts” (Arts Council England 2005:10). The growing British Asian underground scene has rivalled Ibiza’s dance club scene with ease. </a:t>
            </a:r>
          </a:p>
          <a:p>
            <a:endParaRPr lang="en-GB" dirty="0"/>
          </a:p>
          <a:p>
            <a:r>
              <a:rPr lang="en-GB" dirty="0"/>
              <a:t>World Music continued to be promoted via the media, notably by BBC Radio 3 presenters Andy Kershaw, Lucy Durán, Verity Sharp, and Fiona </a:t>
            </a:r>
            <a:r>
              <a:rPr lang="en-GB" dirty="0" err="1"/>
              <a:t>Talkington</a:t>
            </a:r>
            <a:r>
              <a:rPr lang="en-GB" dirty="0"/>
              <a:t>, as well as through the creation in 2002 of the Award for World Music. Many mainstream artists continue to take inspiration from World Music, notably Damien </a:t>
            </a:r>
            <a:r>
              <a:rPr lang="en-GB" dirty="0" err="1"/>
              <a:t>Albarn</a:t>
            </a:r>
            <a:r>
              <a:rPr lang="en-GB" dirty="0"/>
              <a:t> (Blur, </a:t>
            </a:r>
            <a:r>
              <a:rPr lang="en-GB" dirty="0" err="1"/>
              <a:t>Gorillaz</a:t>
            </a:r>
            <a:r>
              <a:rPr lang="en-GB" dirty="0"/>
              <a:t>) and Robert Plant (Led Zeppelin), “being the most high-profile new converts” (Arts Council England 2005:13).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9</a:t>
            </a:fld>
            <a:endParaRPr lang="en-GB"/>
          </a:p>
        </p:txBody>
      </p:sp>
    </p:spTree>
    <p:extLst>
      <p:ext uri="{BB962C8B-B14F-4D97-AF65-F5344CB8AC3E}">
        <p14:creationId xmlns:p14="http://schemas.microsoft.com/office/powerpoint/2010/main" val="142413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World Music, or certain kinds of music within World Music, provide an interesting example of branding. Tim Taylor provides a useful term to describe World Music as a “‘brand warehouse’ of “world music”’ (2016:93), with its own record labels, sections in record stores, radio and television programmes, magazines, internet sites, book publications, festivals, music tourism (e.g. </a:t>
            </a:r>
            <a:r>
              <a:rPr lang="en-GB" dirty="0" err="1"/>
              <a:t>Songlines</a:t>
            </a:r>
            <a:r>
              <a:rPr lang="en-GB" dirty="0"/>
              <a:t> Music Travel), and more. </a:t>
            </a:r>
          </a:p>
          <a:p>
            <a:endParaRPr lang="en-GB" dirty="0"/>
          </a:p>
          <a:p>
            <a:r>
              <a:rPr lang="en-GB" dirty="0"/>
              <a:t>An interesting example is World Circuit’s “Buena Vista Social Club” brand, which signifies an unmistakably Cuban music subgenre within World Music by distinguishing its individual artists’ releases with a recognizable brand name like “Buena Vista Social Club Presents Ibrahim Ferrer”, or “Buena Vista Social Club Presents </a:t>
            </a:r>
            <a:r>
              <a:rPr lang="en-GB" dirty="0" err="1"/>
              <a:t>Omara</a:t>
            </a:r>
            <a:r>
              <a:rPr lang="en-GB" dirty="0"/>
              <a:t> </a:t>
            </a:r>
            <a:r>
              <a:rPr lang="en-GB" dirty="0" err="1"/>
              <a:t>Portuondo</a:t>
            </a:r>
            <a:r>
              <a:rPr lang="en-GB" dirty="0"/>
              <a:t>”, which conjures a romantic exoticism and emphasizes a back story that is not easily forgettable (</a:t>
            </a:r>
            <a:r>
              <a:rPr lang="en-GB" dirty="0" err="1"/>
              <a:t>Sisario</a:t>
            </a:r>
            <a:r>
              <a:rPr lang="en-GB" dirty="0"/>
              <a:t> 2006). “Buena Vista Social Club” plays on the fraternity of nostalgia in “a lost musical paradise”, while the film behind the music </a:t>
            </a:r>
            <a:r>
              <a:rPr lang="en-GB" dirty="0" err="1"/>
              <a:t>centers</a:t>
            </a:r>
            <a:r>
              <a:rPr lang="en-GB" dirty="0"/>
              <a:t> around remembrance and rediscovery, which made the music ever more appealing (</a:t>
            </a:r>
            <a:r>
              <a:rPr lang="en-GB" dirty="0" err="1"/>
              <a:t>Sisario</a:t>
            </a:r>
            <a:r>
              <a:rPr lang="en-GB" dirty="0"/>
              <a:t> 2006). In other words, </a:t>
            </a:r>
          </a:p>
          <a:p>
            <a:endParaRPr lang="en-GB" dirty="0"/>
          </a:p>
          <a:p>
            <a:r>
              <a:rPr lang="en-GB" dirty="0"/>
              <a:t>through repackaging Cuba’s abandoned musical past, it presented a very different country… In an age of increasing globalisation, the feeling of stepping into a world on the verge of disappearance seemed irresistible. The worldwide success of Buena Vista Social Club showed how music from other cultures could be presented to a global audience. It was no longer enough to have the right sound. (How to be a World Music Star 2013: 1:05)</a:t>
            </a:r>
          </a:p>
          <a:p>
            <a:endParaRPr lang="en-GB" dirty="0"/>
          </a:p>
          <a:p>
            <a:r>
              <a:rPr lang="en-GB" b="1" dirty="0"/>
              <a:t>Image credits</a:t>
            </a:r>
            <a:r>
              <a:rPr lang="en-GB" dirty="0"/>
              <a:t>: Screenshots from the official BVSC website. Available at http://www.buenavistasocialclub.com/, accessed 22 March 2018.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304061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Music brands play important roles for marketing and commercialism, which are often manipulated in such a way as to tap into the beliefs and pleasures of consumers so as to resonate with their identity. </a:t>
            </a:r>
          </a:p>
          <a:p>
            <a:endParaRPr lang="en-GB" dirty="0"/>
          </a:p>
          <a:p>
            <a:r>
              <a:rPr lang="en-GB" dirty="0"/>
              <a:t>The ideology of identity has become a potent way for many to attempt to ground themselves and to differentiate themselves from others [which] is accomplished through the consumption of certain means of communication and not others, ensembles of commodities and not others, as in that brand of shoes, that brand of shirt, that style of haircut, that brand of cellular phone – that is the primary means of fashioning identities today. The consumption of music is part of this project of identity construction, and for some social groups, particularly youth, a potent part. (Taylor 2016:66-67) […] One consumes goods to make oneself; one even consumes other modes of selfhood to make oneself as a way of demonstrating one’s agential selfhood to oneself and others. (Taylor 2016:69)</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11</a:t>
            </a:fld>
            <a:endParaRPr lang="en-GB"/>
          </a:p>
        </p:txBody>
      </p:sp>
    </p:spTree>
    <p:extLst>
      <p:ext uri="{BB962C8B-B14F-4D97-AF65-F5344CB8AC3E}">
        <p14:creationId xmlns:p14="http://schemas.microsoft.com/office/powerpoint/2010/main" val="3271652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511212-ADFF-4361-8D00-242E250E5A5B}"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DADA9-E77E-4F44-9193-21B420EAFEA1}"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AA535-BCCE-4E32-B736-7A8B49C645AF}"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19633-B2B9-446F-9594-EB9687D415AA}"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89C1B8-D08B-415C-B11A-41C2CAF34181}"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3F3BC09-0CEF-499D-B0B7-AAB2930B3FF4}" type="datetime1">
              <a:rPr lang="en-US" smtClean="0"/>
              <a:t>3/22/2018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F4FDA67-3C17-409C-B2B9-55FEF5D342D2}" type="datetime1">
              <a:rPr lang="en-US" smtClean="0"/>
              <a:t>3/22/2018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129C95-8F1A-41AC-B428-D847B6196FB4}"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BB2DB0-F1D0-4C2A-B2EE-9FF76EBB98BD}"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211C2-5620-4C0E-B201-646A2A340DF1}"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E90A54-AE63-4030-9142-FDAFCC6D3696}" type="datetime1">
              <a:rPr lang="en-US" smtClean="0"/>
              <a:t>3/22/2018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5AC0AA-913B-4054-A595-CFBC548B8B13}"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3EAAD-069E-4AF9-93B7-36D165FA29EF}" type="datetime1">
              <a:rPr lang="en-US" smtClean="0"/>
              <a:t>3/22/2018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B81DBE-C438-420E-979A-4088245477C9}" type="datetime1">
              <a:rPr lang="en-US" smtClean="0"/>
              <a:t>3/22/2018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56C40-4939-4237-8952-F977C82EF2B0}" type="datetime1">
              <a:rPr lang="en-US" smtClean="0"/>
              <a:t>3/22/2018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4F3301-46A7-46AC-8CDA-A190F5D38C66}"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198411-8E49-473C-93C7-F2DD38B60B57}" type="datetime1">
              <a:rPr lang="en-US" smtClean="0"/>
              <a:t>3/22/2018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3777345-C316-4256-9963-6687907B730F}" type="datetime1">
              <a:rPr lang="en-US" smtClean="0"/>
              <a:t>3/22/2018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bbc.co.uk/music/artists/11fe85b6-8be3-4b15-a738-7a268061918b"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itinsawhney.com/nitin-sawhney---video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bc.co.uk/music/artists/5968383c-11c1-4c5b-ada0-504a38cec8e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WGao0UZmHpU" TargetMode="Externa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wqCpjFMvz-k" TargetMode="Externa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7765" y="0"/>
            <a:ext cx="10354235" cy="6858000"/>
          </a:xfrm>
          <a:prstGeom prst="rect">
            <a:avLst/>
          </a:prstGeom>
        </p:spPr>
      </p:pic>
      <p:sp>
        <p:nvSpPr>
          <p:cNvPr id="6" name="Rectangle 5"/>
          <p:cNvSpPr/>
          <p:nvPr/>
        </p:nvSpPr>
        <p:spPr>
          <a:xfrm>
            <a:off x="-95250" y="-163286"/>
            <a:ext cx="2095500" cy="7184571"/>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7" name="TextBox 6"/>
          <p:cNvSpPr txBox="1"/>
          <p:nvPr/>
        </p:nvSpPr>
        <p:spPr>
          <a:xfrm rot="16200000">
            <a:off x="-2302134" y="2346693"/>
            <a:ext cx="6509267" cy="1815882"/>
          </a:xfrm>
          <a:prstGeom prst="rect">
            <a:avLst/>
          </a:prstGeom>
          <a:noFill/>
        </p:spPr>
        <p:txBody>
          <a:bodyPr wrap="square" rtlCol="0">
            <a:spAutoFit/>
          </a:bodyPr>
          <a:lstStyle/>
          <a:p>
            <a:r>
              <a:rPr lang="en-GB" sz="4000" b="1" dirty="0">
                <a:ln w="0"/>
                <a:solidFill>
                  <a:schemeClr val="bg1"/>
                </a:solidFill>
                <a:effectLst>
                  <a:outerShdw blurRad="50800" dist="38100" dir="2700000" algn="tl" rotWithShape="0">
                    <a:prstClr val="black">
                      <a:alpha val="40000"/>
                    </a:prstClr>
                  </a:outerShdw>
                </a:effectLst>
              </a:rPr>
              <a:t>Session 6 </a:t>
            </a:r>
          </a:p>
          <a:p>
            <a:r>
              <a:rPr lang="en-GB" sz="3600" b="1" dirty="0">
                <a:ln w="0"/>
                <a:solidFill>
                  <a:schemeClr val="bg1"/>
                </a:solidFill>
                <a:effectLst>
                  <a:outerShdw blurRad="50800" dist="38100" dir="2700000" algn="tl" rotWithShape="0">
                    <a:prstClr val="black">
                      <a:alpha val="40000"/>
                    </a:prstClr>
                  </a:outerShdw>
                </a:effectLst>
              </a:rPr>
              <a:t>Globalization and World Music</a:t>
            </a:r>
            <a:endParaRPr lang="en-NZ" sz="28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29298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Brand-warehouse of world music</a:t>
            </a:r>
          </a:p>
        </p:txBody>
      </p:sp>
      <p:pic>
        <p:nvPicPr>
          <p:cNvPr id="2" name="Picture 1">
            <a:extLst>
              <a:ext uri="{FF2B5EF4-FFF2-40B4-BE49-F238E27FC236}">
                <a16:creationId xmlns:a16="http://schemas.microsoft.com/office/drawing/2014/main" id="{EF987E0D-09C5-43CF-9BFA-B77E376046AC}"/>
              </a:ext>
            </a:extLst>
          </p:cNvPr>
          <p:cNvPicPr>
            <a:picLocks noChangeAspect="1"/>
          </p:cNvPicPr>
          <p:nvPr/>
        </p:nvPicPr>
        <p:blipFill rotWithShape="1">
          <a:blip r:embed="rId3"/>
          <a:srcRect t="7663" r="3778" b="10345"/>
          <a:stretch/>
        </p:blipFill>
        <p:spPr>
          <a:xfrm>
            <a:off x="7841572" y="1748901"/>
            <a:ext cx="3344292" cy="1899822"/>
          </a:xfrm>
          <a:prstGeom prst="rect">
            <a:avLst/>
          </a:prstGeom>
        </p:spPr>
      </p:pic>
      <p:pic>
        <p:nvPicPr>
          <p:cNvPr id="3" name="Picture 2">
            <a:extLst>
              <a:ext uri="{FF2B5EF4-FFF2-40B4-BE49-F238E27FC236}">
                <a16:creationId xmlns:a16="http://schemas.microsoft.com/office/drawing/2014/main" id="{E458EE7E-2775-494C-AC98-8A6B051A662C}"/>
              </a:ext>
            </a:extLst>
          </p:cNvPr>
          <p:cNvPicPr>
            <a:picLocks noChangeAspect="1"/>
          </p:cNvPicPr>
          <p:nvPr/>
        </p:nvPicPr>
        <p:blipFill rotWithShape="1">
          <a:blip r:embed="rId4"/>
          <a:srcRect l="1910" t="8551" r="6640" b="13383"/>
          <a:stretch/>
        </p:blipFill>
        <p:spPr>
          <a:xfrm>
            <a:off x="7910004" y="4190260"/>
            <a:ext cx="3275860" cy="1864311"/>
          </a:xfrm>
          <a:prstGeom prst="rect">
            <a:avLst/>
          </a:prstGeom>
        </p:spPr>
      </p:pic>
      <p:pic>
        <p:nvPicPr>
          <p:cNvPr id="6" name="Picture 5">
            <a:extLst>
              <a:ext uri="{FF2B5EF4-FFF2-40B4-BE49-F238E27FC236}">
                <a16:creationId xmlns:a16="http://schemas.microsoft.com/office/drawing/2014/main" id="{8BE2BDA9-5764-4A62-97C6-A1CB279EF691}"/>
              </a:ext>
            </a:extLst>
          </p:cNvPr>
          <p:cNvPicPr>
            <a:picLocks noChangeAspect="1"/>
          </p:cNvPicPr>
          <p:nvPr/>
        </p:nvPicPr>
        <p:blipFill rotWithShape="1">
          <a:blip r:embed="rId5"/>
          <a:srcRect l="-1395" t="8909" r="1558" b="4430"/>
          <a:stretch/>
        </p:blipFill>
        <p:spPr>
          <a:xfrm>
            <a:off x="484923" y="1669000"/>
            <a:ext cx="7087730" cy="4101485"/>
          </a:xfrm>
          <a:prstGeom prst="rect">
            <a:avLst/>
          </a:prstGeom>
        </p:spPr>
      </p:pic>
      <p:sp>
        <p:nvSpPr>
          <p:cNvPr id="7" name="Footer Placeholder 6">
            <a:extLst>
              <a:ext uri="{FF2B5EF4-FFF2-40B4-BE49-F238E27FC236}">
                <a16:creationId xmlns:a16="http://schemas.microsoft.com/office/drawing/2014/main" id="{778BABF2-9D54-4864-9FA5-C9EED84D5E7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84382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CA0B54-DBA0-4447-B69E-237DE6C518FF}"/>
              </a:ext>
            </a:extLst>
          </p:cNvPr>
          <p:cNvSpPr>
            <a:spLocks noGrp="1"/>
          </p:cNvSpPr>
          <p:nvPr>
            <p:ph idx="1"/>
          </p:nvPr>
        </p:nvSpPr>
        <p:spPr>
          <a:xfrm>
            <a:off x="913795" y="639192"/>
            <a:ext cx="10353762" cy="5152008"/>
          </a:xfrm>
        </p:spPr>
        <p:txBody>
          <a:bodyPr>
            <a:normAutofit fontScale="92500" lnSpcReduction="20000"/>
          </a:bodyPr>
          <a:lstStyle/>
          <a:p>
            <a:r>
              <a:rPr lang="en-GB" dirty="0"/>
              <a:t>Music brands play important roles for marketing and commercialism, which are often manipulated in such a way as to tap into the beliefs and pleasures of consumers so as to resonate with their identity:</a:t>
            </a:r>
          </a:p>
          <a:p>
            <a:endParaRPr lang="en-GB" dirty="0"/>
          </a:p>
          <a:p>
            <a:pPr lvl="1"/>
            <a:r>
              <a:rPr lang="en-GB" dirty="0"/>
              <a:t>The ideology of identity has become a potent way for many to attempt to ground themselves and to differentiate themselves from others [which] is accomplished through the consumption of certain means of communication and not others, ensembles of commodities and not others, as in that brand of shoes, that brand of shirt, that style of haircut, that brand of cellular phone – that is the primary means of fashioning identities today. The consumption of music is part of this project of identity construction, and for some social groups, particularly youth, a potent part. (Taylor 2016:66-67) […] One consumes goods to make oneself; one even consumes other modes of selfhood to make oneself as a way of demonstrating one’s agential selfhood to oneself and others. (Taylor 2016:69)</a:t>
            </a:r>
          </a:p>
          <a:p>
            <a:pPr lvl="1"/>
            <a:endParaRPr lang="en-GB" dirty="0"/>
          </a:p>
          <a:p>
            <a:r>
              <a:rPr lang="en-GB" dirty="0"/>
              <a:t>A music brand concerns the “whole” musical experience, including sound, visuals, lyrics/language, performance style, and </a:t>
            </a:r>
            <a:r>
              <a:rPr lang="en-GB" dirty="0" err="1"/>
              <a:t>behavioral</a:t>
            </a:r>
            <a:r>
              <a:rPr lang="en-GB" dirty="0"/>
              <a:t> norms. </a:t>
            </a:r>
          </a:p>
          <a:p>
            <a:pPr marL="457200" lvl="1" indent="0">
              <a:buNone/>
            </a:pPr>
            <a:endParaRPr lang="en-GB" dirty="0"/>
          </a:p>
          <a:p>
            <a:endParaRPr lang="en-GB" dirty="0"/>
          </a:p>
        </p:txBody>
      </p:sp>
      <p:sp>
        <p:nvSpPr>
          <p:cNvPr id="4" name="Footer Placeholder 3">
            <a:extLst>
              <a:ext uri="{FF2B5EF4-FFF2-40B4-BE49-F238E27FC236}">
                <a16:creationId xmlns:a16="http://schemas.microsoft.com/office/drawing/2014/main" id="{58116F27-6D4A-4F08-BC2B-2E89F26E60C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965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Authentic Hybridity</a:t>
            </a:r>
          </a:p>
        </p:txBody>
      </p:sp>
      <p:sp>
        <p:nvSpPr>
          <p:cNvPr id="3" name="Content Placeholder 2"/>
          <p:cNvSpPr>
            <a:spLocks noGrp="1"/>
          </p:cNvSpPr>
          <p:nvPr>
            <p:ph idx="1"/>
          </p:nvPr>
        </p:nvSpPr>
        <p:spPr/>
        <p:txBody>
          <a:bodyPr>
            <a:normAutofit/>
          </a:bodyPr>
          <a:lstStyle/>
          <a:p>
            <a:r>
              <a:rPr lang="en-GB" dirty="0"/>
              <a:t>The genre conventions for World Music are not prescribed to subject matter alone (even though it does play a large part), but an important role is also played by ideas surrounding authenticity. </a:t>
            </a:r>
          </a:p>
          <a:p>
            <a:r>
              <a:rPr lang="en-GB" dirty="0"/>
              <a:t>Branding World Music, or some kinds of music within the genre, as authentic means for artists “to appear in native garb, whether or not they actually wear those clothes outside the concert hall” (Taylor 2014:197). </a:t>
            </a:r>
          </a:p>
          <a:p>
            <a:r>
              <a:rPr lang="en-GB" dirty="0"/>
              <a:t>World Music as “educational music”</a:t>
            </a:r>
          </a:p>
          <a:p>
            <a:endParaRPr lang="en-GB" dirty="0"/>
          </a:p>
        </p:txBody>
      </p:sp>
      <p:sp>
        <p:nvSpPr>
          <p:cNvPr id="4" name="Footer Placeholder 3">
            <a:extLst>
              <a:ext uri="{FF2B5EF4-FFF2-40B4-BE49-F238E27FC236}">
                <a16:creationId xmlns:a16="http://schemas.microsoft.com/office/drawing/2014/main" id="{C8E527E4-C7C2-4BC2-BD72-E184F56296B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40896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6" name="Picture 5">
            <a:hlinkClick r:id="rId4"/>
          </p:cNvPr>
          <p:cNvPicPr>
            <a:picLocks noChangeAspect="1"/>
          </p:cNvPicPr>
          <p:nvPr/>
        </p:nvPicPr>
        <p:blipFill rotWithShape="1">
          <a:blip r:embed="rId5"/>
          <a:srcRect b="30"/>
          <a:stretch/>
        </p:blipFill>
        <p:spPr>
          <a:xfrm>
            <a:off x="20" y="2030"/>
            <a:ext cx="12191980" cy="6855970"/>
          </a:xfrm>
          <a:prstGeom prst="rect">
            <a:avLst/>
          </a:prstGeom>
        </p:spPr>
      </p:pic>
      <p:sp>
        <p:nvSpPr>
          <p:cNvPr id="11" name="Rectangle 10">
            <a:extLst>
              <a:ext uri="{FF2B5EF4-FFF2-40B4-BE49-F238E27FC236}">
                <a16:creationId xmlns:a16="http://schemas.microsoft.com/office/drawing/2014/main" id="{BD1CAB03-F6A4-4736-85F6-261056424D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E2321B3-5D47-422E-8DD6-192DA485FF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95269" y="1122363"/>
            <a:ext cx="9001462" cy="2387600"/>
          </a:xfrm>
        </p:spPr>
        <p:txBody>
          <a:bodyPr vert="horz" lIns="91440" tIns="45720" rIns="91440" bIns="45720" rtlCol="0" anchor="b">
            <a:normAutofit/>
          </a:bodyPr>
          <a:lstStyle/>
          <a:p>
            <a:r>
              <a:rPr lang="en-US" sz="4800"/>
              <a:t>COMMODIFIED AUTHENTICITY</a:t>
            </a:r>
          </a:p>
        </p:txBody>
      </p:sp>
      <p:sp>
        <p:nvSpPr>
          <p:cNvPr id="2" name="Footer Placeholder 1">
            <a:extLst>
              <a:ext uri="{FF2B5EF4-FFF2-40B4-BE49-F238E27FC236}">
                <a16:creationId xmlns:a16="http://schemas.microsoft.com/office/drawing/2014/main" id="{41396C56-726B-492E-B442-9BF7570B2AA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6242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9305" y="1758713"/>
            <a:ext cx="10353762" cy="3695136"/>
          </a:xfrm>
        </p:spPr>
        <p:txBody>
          <a:bodyPr>
            <a:normAutofit fontScale="92500" lnSpcReduction="10000"/>
          </a:bodyPr>
          <a:lstStyle/>
          <a:p>
            <a:r>
              <a:rPr lang="en-GB" dirty="0"/>
              <a:t>The discourse of world music, anchored in the self-definition of the “West”, tends to portray the musicians as “Others”, that is, as representing the “Rest”. Thus, the musicians and their music come to signify something that has been lost in the more “modern” West. The key to an artist’s success in the world music market seems to be a successful negotiation of the tensions that these expectations create. In order to please the Western audience, the artist must be both accessible and “authentic” at the same time…. What is most important is not how truthfully the musical structure follows some “traditional” style, which would be explained to be “pure”. Instead, the crucial issue is to what extent the music fits the Western listeners’ ideas of what makes the music genuine instead of corrupt and this validation depends largely on the listeners’ own cultural background. (</a:t>
            </a:r>
            <a:r>
              <a:rPr lang="en-GB" dirty="0" err="1"/>
              <a:t>Brusila</a:t>
            </a:r>
            <a:r>
              <a:rPr lang="en-GB" dirty="0"/>
              <a:t> 2001:52, emphasis in original) </a:t>
            </a:r>
          </a:p>
        </p:txBody>
      </p:sp>
      <p:sp>
        <p:nvSpPr>
          <p:cNvPr id="4" name="Footer Placeholder 3">
            <a:extLst>
              <a:ext uri="{FF2B5EF4-FFF2-40B4-BE49-F238E27FC236}">
                <a16:creationId xmlns:a16="http://schemas.microsoft.com/office/drawing/2014/main" id="{B02A8A9B-69FF-4C38-A451-A431682C796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627072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DIASPORIC WORLD MUSIC</a:t>
            </a:r>
          </a:p>
        </p:txBody>
      </p:sp>
      <p:sp>
        <p:nvSpPr>
          <p:cNvPr id="3" name="Content Placeholder 2"/>
          <p:cNvSpPr>
            <a:spLocks noGrp="1"/>
          </p:cNvSpPr>
          <p:nvPr>
            <p:ph idx="1"/>
          </p:nvPr>
        </p:nvSpPr>
        <p:spPr>
          <a:xfrm>
            <a:off x="838200" y="1825625"/>
            <a:ext cx="4840705" cy="4351338"/>
          </a:xfrm>
        </p:spPr>
        <p:txBody>
          <a:bodyPr>
            <a:normAutofit fontScale="92500" lnSpcReduction="20000"/>
          </a:bodyPr>
          <a:lstStyle/>
          <a:p>
            <a:r>
              <a:rPr lang="en-GB" dirty="0"/>
              <a:t>Besides questions surrounding, what Taylor termed, “authenticities of positionality, emotionality, and primality” in World Music of the 1980s and early 1990s (Taylor 2016:90), more current World Music often draws on authenticity of emotionality, and thus “raw emotions that people… are thought to possess and express in their music” (91), alongside other strategies for its success. </a:t>
            </a:r>
          </a:p>
          <a:p>
            <a:r>
              <a:rPr lang="en-GB" dirty="0"/>
              <a:t>Nitin Sawhney… the diasporic world musician</a:t>
            </a:r>
          </a:p>
        </p:txBody>
      </p:sp>
      <p:pic>
        <p:nvPicPr>
          <p:cNvPr id="4" name="Picture 3">
            <a:hlinkClick r:id="rId3"/>
          </p:cNvPr>
          <p:cNvPicPr>
            <a:picLocks noChangeAspect="1"/>
          </p:cNvPicPr>
          <p:nvPr/>
        </p:nvPicPr>
        <p:blipFill rotWithShape="1">
          <a:blip r:embed="rId4"/>
          <a:srcRect l="16470" t="12279" r="11829" b="4031"/>
          <a:stretch/>
        </p:blipFill>
        <p:spPr>
          <a:xfrm>
            <a:off x="6096000" y="1825625"/>
            <a:ext cx="5966575" cy="3917449"/>
          </a:xfrm>
          <a:prstGeom prst="rect">
            <a:avLst/>
          </a:prstGeom>
        </p:spPr>
      </p:pic>
      <p:sp>
        <p:nvSpPr>
          <p:cNvPr id="5" name="Footer Placeholder 4">
            <a:extLst>
              <a:ext uri="{FF2B5EF4-FFF2-40B4-BE49-F238E27FC236}">
                <a16:creationId xmlns:a16="http://schemas.microsoft.com/office/drawing/2014/main" id="{E78D9412-E32A-4AAC-B473-65AD893EB2F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8348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41" t="11359" r="850" b="4648"/>
          <a:stretch/>
        </p:blipFill>
        <p:spPr>
          <a:xfrm>
            <a:off x="-77980" y="559293"/>
            <a:ext cx="12269979" cy="5832629"/>
          </a:xfrm>
          <a:prstGeom prst="rect">
            <a:avLst/>
          </a:prstGeom>
        </p:spPr>
      </p:pic>
      <p:sp>
        <p:nvSpPr>
          <p:cNvPr id="3" name="Footer Placeholder 2">
            <a:extLst>
              <a:ext uri="{FF2B5EF4-FFF2-40B4-BE49-F238E27FC236}">
                <a16:creationId xmlns:a16="http://schemas.microsoft.com/office/drawing/2014/main" id="{7B35D7B5-BAA8-4B30-972A-2782A985A51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39694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The examples illustrate the role played by the constructed concept of authenticity in World Music</a:t>
            </a:r>
          </a:p>
          <a:p>
            <a:r>
              <a:rPr lang="en-GB" dirty="0"/>
              <a:t>The western star system is clearly rooted economically </a:t>
            </a:r>
          </a:p>
          <a:p>
            <a:r>
              <a:rPr lang="en-GB" dirty="0"/>
              <a:t>“stars” are products of the market, yet at the same time also possess unique, distinctive talents, personalities, or musical characteristics. </a:t>
            </a:r>
          </a:p>
        </p:txBody>
      </p:sp>
      <p:sp>
        <p:nvSpPr>
          <p:cNvPr id="4" name="Footer Placeholder 3">
            <a:extLst>
              <a:ext uri="{FF2B5EF4-FFF2-40B4-BE49-F238E27FC236}">
                <a16:creationId xmlns:a16="http://schemas.microsoft.com/office/drawing/2014/main" id="{9631C509-26FD-4208-8F3F-3FFD482E4B1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762661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VIRTUOSIC WORLD MUSIC GENIUS</a:t>
            </a:r>
          </a:p>
        </p:txBody>
      </p:sp>
      <p:pic>
        <p:nvPicPr>
          <p:cNvPr id="4" name="Picture 3">
            <a:hlinkClick r:id="rId3"/>
          </p:cNvPr>
          <p:cNvPicPr>
            <a:picLocks noChangeAspect="1"/>
          </p:cNvPicPr>
          <p:nvPr/>
        </p:nvPicPr>
        <p:blipFill rotWithShape="1">
          <a:blip r:embed="rId4"/>
          <a:srcRect l="2688" t="12035" r="13751" b="3808"/>
          <a:stretch/>
        </p:blipFill>
        <p:spPr>
          <a:xfrm>
            <a:off x="1090863" y="1705293"/>
            <a:ext cx="8351110" cy="4731018"/>
          </a:xfrm>
          <a:prstGeom prst="rect">
            <a:avLst/>
          </a:prstGeom>
        </p:spPr>
      </p:pic>
      <p:sp>
        <p:nvSpPr>
          <p:cNvPr id="7" name="Footer Placeholder 6">
            <a:extLst>
              <a:ext uri="{FF2B5EF4-FFF2-40B4-BE49-F238E27FC236}">
                <a16:creationId xmlns:a16="http://schemas.microsoft.com/office/drawing/2014/main" id="{27BA2AA7-BAF4-440F-9DB1-05F09A96708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60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9F56D-4ACA-464C-BAD1-A341083E0A2B}"/>
              </a:ext>
            </a:extLst>
          </p:cNvPr>
          <p:cNvSpPr>
            <a:spLocks noGrp="1"/>
          </p:cNvSpPr>
          <p:nvPr>
            <p:ph idx="1"/>
          </p:nvPr>
        </p:nvSpPr>
        <p:spPr/>
        <p:txBody>
          <a:bodyPr/>
          <a:lstStyle/>
          <a:p>
            <a:r>
              <a:rPr lang="en-GB" dirty="0"/>
              <a:t>Before his sudden death in 1997, </a:t>
            </a:r>
            <a:r>
              <a:rPr lang="en-GB" dirty="0" err="1"/>
              <a:t>Nusrath</a:t>
            </a:r>
            <a:r>
              <a:rPr lang="en-GB" dirty="0"/>
              <a:t> Fateh Ali Khan had developed from WOMAD spectacle to World Music stardom. He provides an interesting example of how experimentation and “incorporation” (</a:t>
            </a:r>
            <a:r>
              <a:rPr lang="en-GB" dirty="0" err="1"/>
              <a:t>Kheshti</a:t>
            </a:r>
            <a:r>
              <a:rPr lang="en-GB" dirty="0"/>
              <a:t> 2015) of traditional music for western tastes has a significant impact on listeners’ positive reception of such “difficult” music as qawwali. World musicians like Khan both challenge notions of tradition, with the resultant hybridization problematizing the idea of “authentic” World Music. </a:t>
            </a:r>
          </a:p>
          <a:p>
            <a:endParaRPr lang="en-GB" dirty="0"/>
          </a:p>
        </p:txBody>
      </p:sp>
      <p:sp>
        <p:nvSpPr>
          <p:cNvPr id="4" name="Footer Placeholder 3">
            <a:extLst>
              <a:ext uri="{FF2B5EF4-FFF2-40B4-BE49-F238E27FC236}">
                <a16:creationId xmlns:a16="http://schemas.microsoft.com/office/drawing/2014/main" id="{EA7410DF-C96D-4ED0-8643-0012D2951FD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72191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5" y="2096064"/>
            <a:ext cx="10353762" cy="4152336"/>
          </a:xfrm>
        </p:spPr>
        <p:txBody>
          <a:bodyPr>
            <a:normAutofit fontScale="70000" lnSpcReduction="20000"/>
          </a:bodyPr>
          <a:lstStyle/>
          <a:p>
            <a:r>
              <a:rPr lang="en-GB"/>
              <a:t>This session is rooted in the 1980s when many music consumers in the west yearned for new, more authentic and meaningful music as rock and punk’s appeal began to wane and popular culture was dominated by a glitzy, artificial world of chart-friendly pop. The “new” soundtrack of globalization was the commercial pseudo-genre of World Music, which was constructed on notions surrounding authenticity, difference, and otherness. Using the notion of genre as a sociocultural framework, the World Music genre is seen here as a sub-field referring to specific musical and extra-musical conventions that are pertaining primarily to the sphere of production. The branding of World Music illustrates the way that popular music is organized and maintained as genres as a means for music industries to streamline production, and as a source of pleasure or identification for audiences and consumers. The commodification practices surrounding World Music discourses were shaped by concepts of authenticity, difference, and otherness. Genre is thereby a constructed, flux concept, and this is well illustrated by how and why musicians become constructed and (in some cases) successful as World Music stars within the World Music brand. Commercial interests in World Music were characterized by a certain academicism among consumers coupled with a “serious” educational interest in the music cultures they encountered, thereby distinguishing themselves from others through their specialized musical knowledge and cultural interests in more “authentic” musics. Yet World Music is characteristic of both hybridity and authenticity, which resembles some kind of paradox between the mixing of musical styles, on the one hand, and a desire to leave a musical “tradition” intact, on the other. Artists who “make it” as World Music stars must therefore navigate carefully between hybridity and authenticity, western consumers’ ideas and expectations of “authentic hybridity”.</a:t>
            </a:r>
            <a:endParaRPr lang="en-GB" dirty="0"/>
          </a:p>
        </p:txBody>
      </p:sp>
      <p:sp>
        <p:nvSpPr>
          <p:cNvPr id="4" name="Footer Placeholder 3">
            <a:extLst>
              <a:ext uri="{FF2B5EF4-FFF2-40B4-BE49-F238E27FC236}">
                <a16:creationId xmlns:a16="http://schemas.microsoft.com/office/drawing/2014/main" id="{1ECC45F8-6201-4015-8916-8B9667D32EF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MOVING BETWEEN CULTURES</a:t>
            </a:r>
          </a:p>
        </p:txBody>
      </p:sp>
      <p:pic>
        <p:nvPicPr>
          <p:cNvPr id="7" name="Picture 6"/>
          <p:cNvPicPr>
            <a:picLocks noChangeAspect="1"/>
          </p:cNvPicPr>
          <p:nvPr/>
        </p:nvPicPr>
        <p:blipFill rotWithShape="1">
          <a:blip r:embed="rId3"/>
          <a:srcRect l="20537" t="10714" r="22962" b="3016"/>
          <a:stretch/>
        </p:blipFill>
        <p:spPr>
          <a:xfrm>
            <a:off x="3426781" y="1685460"/>
            <a:ext cx="5592931" cy="4808556"/>
          </a:xfrm>
          <a:prstGeom prst="rect">
            <a:avLst/>
          </a:prstGeom>
        </p:spPr>
      </p:pic>
      <p:sp>
        <p:nvSpPr>
          <p:cNvPr id="6" name="Footer Placeholder 5">
            <a:extLst>
              <a:ext uri="{FF2B5EF4-FFF2-40B4-BE49-F238E27FC236}">
                <a16:creationId xmlns:a16="http://schemas.microsoft.com/office/drawing/2014/main" id="{672870D9-DB37-46A2-AFD0-A39715B0413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831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6045" y="687273"/>
            <a:ext cx="9891116" cy="5250748"/>
          </a:xfrm>
          <a:prstGeom prst="rect">
            <a:avLst/>
          </a:prstGeom>
        </p:spPr>
      </p:pic>
      <p:sp>
        <p:nvSpPr>
          <p:cNvPr id="3" name="Footer Placeholder 2">
            <a:extLst>
              <a:ext uri="{FF2B5EF4-FFF2-40B4-BE49-F238E27FC236}">
                <a16:creationId xmlns:a16="http://schemas.microsoft.com/office/drawing/2014/main" id="{C5F1EF97-C26F-4CB2-B29A-F6C65593D74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261435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WGao0UZmHpU"/>
          <p:cNvPicPr>
            <a:picLocks noGrp="1" noRot="1" noChangeAspect="1"/>
          </p:cNvPicPr>
          <p:nvPr>
            <p:ph idx="1"/>
            <a:videoFile r:link="rId1"/>
          </p:nvPr>
        </p:nvPicPr>
        <p:blipFill>
          <a:blip r:embed="rId4"/>
          <a:stretch>
            <a:fillRect/>
          </a:stretch>
        </p:blipFill>
        <p:spPr>
          <a:xfrm>
            <a:off x="838200" y="529389"/>
            <a:ext cx="10515600" cy="5915025"/>
          </a:xfrm>
          <a:prstGeom prst="rect">
            <a:avLst/>
          </a:prstGeom>
        </p:spPr>
      </p:pic>
      <p:sp>
        <p:nvSpPr>
          <p:cNvPr id="3" name="Footer Placeholder 2">
            <a:extLst>
              <a:ext uri="{FF2B5EF4-FFF2-40B4-BE49-F238E27FC236}">
                <a16:creationId xmlns:a16="http://schemas.microsoft.com/office/drawing/2014/main" id="{0065C1DB-2D49-4D00-92B3-29DEC965326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49463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wqCpjFMvz-k"/>
          <p:cNvPicPr>
            <a:picLocks noGrp="1" noRot="1" noChangeAspect="1"/>
          </p:cNvPicPr>
          <p:nvPr>
            <p:ph idx="1"/>
            <a:videoFile r:link="rId1"/>
          </p:nvPr>
        </p:nvPicPr>
        <p:blipFill>
          <a:blip r:embed="rId4"/>
          <a:stretch>
            <a:fillRect/>
          </a:stretch>
        </p:blipFill>
        <p:spPr>
          <a:xfrm>
            <a:off x="381444" y="365125"/>
            <a:ext cx="10837334" cy="6096000"/>
          </a:xfrm>
          <a:prstGeom prst="rect">
            <a:avLst/>
          </a:prstGeom>
        </p:spPr>
      </p:pic>
      <p:sp>
        <p:nvSpPr>
          <p:cNvPr id="3" name="Footer Placeholder 2">
            <a:extLst>
              <a:ext uri="{FF2B5EF4-FFF2-40B4-BE49-F238E27FC236}">
                <a16:creationId xmlns:a16="http://schemas.microsoft.com/office/drawing/2014/main" id="{8E1506AA-3BC7-41B9-AAAF-D3A2B8DF80E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35775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838200" y="250821"/>
            <a:ext cx="6284495" cy="6273333"/>
          </a:xfrm>
          <a:prstGeom prst="rect">
            <a:avLst/>
          </a:prstGeom>
        </p:spPr>
      </p:pic>
      <p:pic>
        <p:nvPicPr>
          <p:cNvPr id="5" name="Picture 4"/>
          <p:cNvPicPr>
            <a:picLocks noChangeAspect="1"/>
          </p:cNvPicPr>
          <p:nvPr/>
        </p:nvPicPr>
        <p:blipFill>
          <a:blip r:embed="rId4"/>
          <a:stretch>
            <a:fillRect/>
          </a:stretch>
        </p:blipFill>
        <p:spPr>
          <a:xfrm>
            <a:off x="7775138" y="2746574"/>
            <a:ext cx="3578662" cy="3578662"/>
          </a:xfrm>
          <a:prstGeom prst="rect">
            <a:avLst/>
          </a:prstGeom>
        </p:spPr>
      </p:pic>
      <p:sp>
        <p:nvSpPr>
          <p:cNvPr id="3" name="Footer Placeholder 2">
            <a:extLst>
              <a:ext uri="{FF2B5EF4-FFF2-40B4-BE49-F238E27FC236}">
                <a16:creationId xmlns:a16="http://schemas.microsoft.com/office/drawing/2014/main" id="{7B1DDCDC-4F91-4D3B-B9C1-EFC34216B8A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451472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EFDBF-4EFA-4881-B94E-E7338CD60541}"/>
              </a:ext>
            </a:extLst>
          </p:cNvPr>
          <p:cNvPicPr>
            <a:picLocks noChangeAspect="1"/>
          </p:cNvPicPr>
          <p:nvPr/>
        </p:nvPicPr>
        <p:blipFill rotWithShape="1">
          <a:blip r:embed="rId4"/>
          <a:srcRect t="4192" b="21550"/>
          <a:stretch/>
        </p:blipFill>
        <p:spPr>
          <a:xfrm>
            <a:off x="20" y="10"/>
            <a:ext cx="12191980" cy="6857990"/>
          </a:xfrm>
          <a:prstGeom prst="rect">
            <a:avLst/>
          </a:prstGeom>
        </p:spPr>
      </p:pic>
      <p:sp>
        <p:nvSpPr>
          <p:cNvPr id="5" name="Footer Placeholder 4">
            <a:extLst>
              <a:ext uri="{FF2B5EF4-FFF2-40B4-BE49-F238E27FC236}">
                <a16:creationId xmlns:a16="http://schemas.microsoft.com/office/drawing/2014/main" id="{15594159-CC93-4D48-85E3-D716EAF0700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183541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normAutofit/>
          </a:bodyPr>
          <a:lstStyle/>
          <a:p>
            <a:r>
              <a:rPr lang="en-GB" dirty="0"/>
              <a:t>major cities around the globe witnessed the emergence of local </a:t>
            </a:r>
            <a:r>
              <a:rPr lang="en-GB" dirty="0" err="1"/>
              <a:t>centers</a:t>
            </a:r>
            <a:r>
              <a:rPr lang="en-GB" dirty="0"/>
              <a:t> of musical production and distribution</a:t>
            </a:r>
          </a:p>
          <a:p>
            <a:r>
              <a:rPr lang="en-GB" dirty="0"/>
              <a:t>local music producers provided marginal markets and “raw” musical material for international music consumption</a:t>
            </a:r>
          </a:p>
          <a:p>
            <a:r>
              <a:rPr lang="en-GB" dirty="0"/>
              <a:t>a new commercial pseudo-genre of World Music emerged, “the soundtrack to the most recent regime of globalization” (Taylor 2014:194). </a:t>
            </a:r>
          </a:p>
        </p:txBody>
      </p:sp>
      <p:sp>
        <p:nvSpPr>
          <p:cNvPr id="4" name="Footer Placeholder 3">
            <a:extLst>
              <a:ext uri="{FF2B5EF4-FFF2-40B4-BE49-F238E27FC236}">
                <a16:creationId xmlns:a16="http://schemas.microsoft.com/office/drawing/2014/main" id="{19A8F8BF-1962-47E9-9D03-00593E0ADF7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6131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BIRTH OF WORLD MUSIC IN BRITAIN</a:t>
            </a:r>
          </a:p>
        </p:txBody>
      </p:sp>
      <p:sp>
        <p:nvSpPr>
          <p:cNvPr id="3" name="Content Placeholder 2"/>
          <p:cNvSpPr>
            <a:spLocks noGrp="1"/>
          </p:cNvSpPr>
          <p:nvPr>
            <p:ph idx="1"/>
          </p:nvPr>
        </p:nvSpPr>
        <p:spPr/>
        <p:txBody>
          <a:bodyPr/>
          <a:lstStyle/>
          <a:p>
            <a:r>
              <a:rPr lang="en-GB" dirty="0"/>
              <a:t>“At the dawn of the 80s, in an age of spandex and synthesizers, many music fans were becoming bored with the pop charts and hungered for a new music that could excite them once again. Where music from the rest of the world had once been regarded as mere exotica, there was increasingly a sense that world music could be the future of pop music.” (Cooper, Hobson and Hobson 2012)</a:t>
            </a:r>
          </a:p>
          <a:p>
            <a:r>
              <a:rPr lang="en-GB" dirty="0"/>
              <a:t> first WOMAD festival in July 1982</a:t>
            </a:r>
          </a:p>
          <a:p>
            <a:r>
              <a:rPr lang="en-GB" dirty="0"/>
              <a:t>radio broadcasters, notably Alexis Korner, Charlie Gillett, John Peel, and Andy Kershaw </a:t>
            </a:r>
          </a:p>
          <a:p>
            <a:endParaRPr lang="en-GB" dirty="0"/>
          </a:p>
        </p:txBody>
      </p:sp>
      <p:sp>
        <p:nvSpPr>
          <p:cNvPr id="4" name="Footer Placeholder 3">
            <a:extLst>
              <a:ext uri="{FF2B5EF4-FFF2-40B4-BE49-F238E27FC236}">
                <a16:creationId xmlns:a16="http://schemas.microsoft.com/office/drawing/2014/main" id="{A13B83A8-A242-447E-A804-2911F4A20BA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12831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642369"/>
            <a:ext cx="10353762" cy="4743635"/>
          </a:xfrm>
        </p:spPr>
        <p:txBody>
          <a:bodyPr/>
          <a:lstStyle/>
          <a:p>
            <a:r>
              <a:rPr lang="en-GB" dirty="0"/>
              <a:t>This growing interest in new sounds coincided with a celebration of </a:t>
            </a:r>
            <a:r>
              <a:rPr lang="en-GB" i="1" dirty="0"/>
              <a:t>multiculturalism</a:t>
            </a:r>
            <a:r>
              <a:rPr lang="en-GB" dirty="0"/>
              <a:t>, promoted at government level under Labour</a:t>
            </a:r>
          </a:p>
          <a:p>
            <a:pPr lvl="1"/>
            <a:r>
              <a:rPr lang="en-GB" dirty="0"/>
              <a:t>Race Relations Act (1976) and created the Commission for Racial Equality</a:t>
            </a:r>
          </a:p>
          <a:p>
            <a:r>
              <a:rPr lang="en-GB" dirty="0"/>
              <a:t>multicultural touring circuits, the AMC (Asian Music Circuit) and ACMC (African and Caribbean Music Circuit) </a:t>
            </a:r>
          </a:p>
          <a:p>
            <a:r>
              <a:rPr lang="en-GB" dirty="0"/>
              <a:t>funding organization Visiting Arts; funding by Arts Council England </a:t>
            </a:r>
          </a:p>
          <a:p>
            <a:r>
              <a:rPr lang="en-GB" dirty="0"/>
              <a:t>Arts Worldwide </a:t>
            </a:r>
          </a:p>
        </p:txBody>
      </p:sp>
      <p:sp>
        <p:nvSpPr>
          <p:cNvPr id="4" name="Footer Placeholder 3">
            <a:extLst>
              <a:ext uri="{FF2B5EF4-FFF2-40B4-BE49-F238E27FC236}">
                <a16:creationId xmlns:a16="http://schemas.microsoft.com/office/drawing/2014/main" id="{A804B1D2-D643-4562-8A72-7F80DD1FD0F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055563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020932"/>
            <a:ext cx="10353762" cy="4770268"/>
          </a:xfrm>
        </p:spPr>
        <p:txBody>
          <a:bodyPr>
            <a:normAutofit/>
          </a:bodyPr>
          <a:lstStyle/>
          <a:p>
            <a:r>
              <a:rPr lang="en-GB" dirty="0"/>
              <a:t>Small, independent record labels emerged, including Stern, </a:t>
            </a:r>
            <a:r>
              <a:rPr lang="en-GB" dirty="0" err="1"/>
              <a:t>Globestyle</a:t>
            </a:r>
            <a:r>
              <a:rPr lang="en-GB" dirty="0"/>
              <a:t>, Earthworks, Cooking Vinyl, and World Circuit, and a few records broke through to the mainstream, notably Le </a:t>
            </a:r>
            <a:r>
              <a:rPr lang="en-GB" dirty="0" err="1"/>
              <a:t>Mystere</a:t>
            </a:r>
            <a:r>
              <a:rPr lang="en-GB" dirty="0"/>
              <a:t> des </a:t>
            </a:r>
            <a:r>
              <a:rPr lang="en-GB" dirty="0" err="1"/>
              <a:t>Voix</a:t>
            </a:r>
            <a:r>
              <a:rPr lang="en-GB" dirty="0"/>
              <a:t> </a:t>
            </a:r>
            <a:r>
              <a:rPr lang="en-GB" dirty="0" err="1"/>
              <a:t>Bulgares</a:t>
            </a:r>
            <a:r>
              <a:rPr lang="en-GB" dirty="0"/>
              <a:t> (1986) and Paul Simon’s Graceland (1986). </a:t>
            </a:r>
          </a:p>
          <a:p>
            <a:r>
              <a:rPr lang="en-GB" dirty="0" err="1"/>
              <a:t>worldbeat</a:t>
            </a:r>
            <a:r>
              <a:rPr lang="en-GB" dirty="0"/>
              <a:t>, </a:t>
            </a:r>
            <a:r>
              <a:rPr lang="en-GB" dirty="0" err="1"/>
              <a:t>ethnobeat</a:t>
            </a:r>
            <a:r>
              <a:rPr lang="en-GB" dirty="0"/>
              <a:t>, ethnic, international pop, international folk, roots, tropical, and of course, world music, to name but a few. </a:t>
            </a:r>
          </a:p>
          <a:p>
            <a:r>
              <a:rPr lang="en-GB" dirty="0"/>
              <a:t>This development ultimately led to the birth of World Music as a commercial genre, which is tied closely to the economic, social, cultural, and technological manifestations of globalization (White 2012:1). </a:t>
            </a:r>
          </a:p>
        </p:txBody>
      </p:sp>
      <p:sp>
        <p:nvSpPr>
          <p:cNvPr id="4" name="Footer Placeholder 3">
            <a:extLst>
              <a:ext uri="{FF2B5EF4-FFF2-40B4-BE49-F238E27FC236}">
                <a16:creationId xmlns:a16="http://schemas.microsoft.com/office/drawing/2014/main" id="{C3E6A36E-BE8B-4DC9-80EF-8DFBA69559F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88506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878889"/>
            <a:ext cx="10353762" cy="5362113"/>
          </a:xfrm>
        </p:spPr>
        <p:txBody>
          <a:bodyPr>
            <a:normAutofit fontScale="85000" lnSpcReduction="20000"/>
          </a:bodyPr>
          <a:lstStyle/>
          <a:p>
            <a:r>
              <a:rPr lang="en-GB" dirty="0"/>
              <a:t>Roger [Armstrong; </a:t>
            </a:r>
            <a:r>
              <a:rPr lang="en-GB" dirty="0" err="1"/>
              <a:t>GlobeStyle</a:t>
            </a:r>
            <a:r>
              <a:rPr lang="en-GB" dirty="0"/>
              <a:t>] felt that the main problem in selling our kind of material lay with the U.K. retail outlets and specifically the fact that they did not know how to rack it coherently. This discouraged them from stocking the material in any depth and made it more difficult for the record buyers to become acquainted with our catalogues. The initial purpose of the meeting was to encourage the retail trade via various concerted efforts as follows. 1. It was agreed that we should create a generic name under which our type of catalogue could be labelled in order to focus attention on what we do. We discussed various names for our type of music(s) and on a show of hands “World Music” was agreed as the “banner” under which we would work. Other suggestions were “World Beat”, “Hot…”, “Tropical…” and various others. It was suggested that all of the labels present would use “World Music” on their record sleeves (to give a clear indication of the “File Under…” destination) and also on all publicity material etc. […] 2. A representative of each record company present spoke about their various methods and problems with distribution. […] 3. Five possible sales devices were discussed. They are as follows: a. Browser card containing “World Music” heading and individual logos of companies involved; b. NME “World Music” cassettes to which each company would contribute material; c. Music Week advertorial; d. Counter leaflets/joint Catalogue/Poster; e. Hiring a joint PR; f. World Music chart. […] It was also suggested that Andy Kershaw might be persuaded to do a run down of this chart on his show regularly. This whole campaign would start mid-September and run through October, which would be designated World Music month. […] (</a:t>
            </a:r>
            <a:r>
              <a:rPr lang="en-GB" dirty="0" err="1"/>
              <a:t>fRoots</a:t>
            </a:r>
            <a:r>
              <a:rPr lang="en-GB" dirty="0"/>
              <a:t> 2000)</a:t>
            </a:r>
          </a:p>
          <a:p>
            <a:endParaRPr lang="en-GB" dirty="0"/>
          </a:p>
        </p:txBody>
      </p:sp>
      <p:sp>
        <p:nvSpPr>
          <p:cNvPr id="4" name="Footer Placeholder 3">
            <a:extLst>
              <a:ext uri="{FF2B5EF4-FFF2-40B4-BE49-F238E27FC236}">
                <a16:creationId xmlns:a16="http://schemas.microsoft.com/office/drawing/2014/main" id="{20F2FBC0-8544-47AB-AEFF-F3439872A38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2974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85000" lnSpcReduction="10000"/>
          </a:bodyPr>
          <a:lstStyle/>
          <a:p>
            <a:r>
              <a:rPr lang="en-GB" dirty="0"/>
              <a:t>At a meeting on the 29th June ‘87, representatives from most of the main independent record labels dealing with international/roots music discussed ways of achieving a greater awareness of their music in the retail trade, in the press, and among the public. One of the problems perceived as hindering the development of this music is the haphazard racking of the records in the shops. As the labels concerned have a very wide spread of music in their catalogues, many shops willing to stock this material could benefit from expert advice about this specialised (but not specialist) music. It was agreed that the term WORLD MUSIC would be used by all labels present to offer a new and unifying category for shop racking, press releases, publicity handouts and “file under...” suggestions. This means that you no longer have to worry about where to put those new Yemenite pop, Bulgarian choir, Zairean soukous or Gambian kora records. We shall be making October “WORLD MUSIC” month, heralded by an NME cassette, a dealer campaign and extensive promotion and advertising in the popular press. (Press Release 01 - World Music 2000)</a:t>
            </a:r>
          </a:p>
          <a:p>
            <a:endParaRPr lang="en-GB" dirty="0"/>
          </a:p>
        </p:txBody>
      </p:sp>
      <p:sp>
        <p:nvSpPr>
          <p:cNvPr id="4" name="Footer Placeholder 3">
            <a:extLst>
              <a:ext uri="{FF2B5EF4-FFF2-40B4-BE49-F238E27FC236}">
                <a16:creationId xmlns:a16="http://schemas.microsoft.com/office/drawing/2014/main" id="{DDECADA3-CDBD-46CA-9D02-CD9968F7621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1304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0ACA-3FE2-4856-83E9-1B5F8A3C586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99F1A81-5FEA-4F9D-9AC6-73D4F8B419AB}"/>
              </a:ext>
            </a:extLst>
          </p:cNvPr>
          <p:cNvSpPr>
            <a:spLocks noGrp="1"/>
          </p:cNvSpPr>
          <p:nvPr>
            <p:ph idx="1"/>
          </p:nvPr>
        </p:nvSpPr>
        <p:spPr/>
        <p:txBody>
          <a:bodyPr>
            <a:normAutofit/>
          </a:bodyPr>
          <a:lstStyle/>
          <a:p>
            <a:r>
              <a:rPr lang="en-GB" dirty="0"/>
              <a:t>During the 1980s: pop star collaboration and curation</a:t>
            </a:r>
          </a:p>
          <a:p>
            <a:r>
              <a:rPr lang="en-GB" dirty="0"/>
              <a:t>The 1990s saw increasing marketplace success of World Music</a:t>
            </a:r>
          </a:p>
          <a:p>
            <a:r>
              <a:rPr lang="en-GB" dirty="0"/>
              <a:t>The noughties gave rise to an even wider range of venues, festivals and events, including </a:t>
            </a:r>
            <a:r>
              <a:rPr lang="en-GB" dirty="0" err="1"/>
              <a:t>melas</a:t>
            </a:r>
            <a:r>
              <a:rPr lang="en-GB" dirty="0"/>
              <a:t> and </a:t>
            </a:r>
            <a:r>
              <a:rPr lang="en-GB" dirty="0" err="1"/>
              <a:t>carnevals</a:t>
            </a:r>
            <a:r>
              <a:rPr lang="en-GB" dirty="0"/>
              <a:t> designated to world, traditional, folk, and culturally diverse </a:t>
            </a:r>
            <a:r>
              <a:rPr lang="en-GB" dirty="0" err="1"/>
              <a:t>musics</a:t>
            </a:r>
            <a:r>
              <a:rPr lang="en-GB" dirty="0"/>
              <a:t> in the UK, along with media promotion and the new Award for World Music (2002)</a:t>
            </a:r>
          </a:p>
          <a:p>
            <a:endParaRPr lang="en-GB" dirty="0"/>
          </a:p>
        </p:txBody>
      </p:sp>
      <p:sp>
        <p:nvSpPr>
          <p:cNvPr id="4" name="Footer Placeholder 3">
            <a:extLst>
              <a:ext uri="{FF2B5EF4-FFF2-40B4-BE49-F238E27FC236}">
                <a16:creationId xmlns:a16="http://schemas.microsoft.com/office/drawing/2014/main" id="{E10E01D7-410C-44C9-8002-A355E63B435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23479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976</TotalTime>
  <Words>7328</Words>
  <Application>Microsoft Office PowerPoint</Application>
  <PresentationFormat>Widescreen</PresentationFormat>
  <Paragraphs>224</Paragraphs>
  <Slides>25</Slides>
  <Notes>22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Bookman Old Style</vt:lpstr>
      <vt:lpstr>Calibri</vt:lpstr>
      <vt:lpstr>Rockwell</vt:lpstr>
      <vt:lpstr>Damask</vt:lpstr>
      <vt:lpstr>PowerPoint Presentation</vt:lpstr>
      <vt:lpstr>synopsis</vt:lpstr>
      <vt:lpstr>Introduction</vt:lpstr>
      <vt:lpstr>THE BIRTH OF WORLD MUSIC IN BRITAIN</vt:lpstr>
      <vt:lpstr>PowerPoint Presentation</vt:lpstr>
      <vt:lpstr>PowerPoint Presentation</vt:lpstr>
      <vt:lpstr>PowerPoint Presentation</vt:lpstr>
      <vt:lpstr>PowerPoint Presentation</vt:lpstr>
      <vt:lpstr>PowerPoint Presentation</vt:lpstr>
      <vt:lpstr>The Brand-warehouse of world music</vt:lpstr>
      <vt:lpstr>PowerPoint Presentation</vt:lpstr>
      <vt:lpstr>Authentic Hybridity</vt:lpstr>
      <vt:lpstr>COMMODIFIED AUTHENTICITY</vt:lpstr>
      <vt:lpstr>PowerPoint Presentation</vt:lpstr>
      <vt:lpstr>DIASPORIC WORLD MUSIC</vt:lpstr>
      <vt:lpstr>PowerPoint Presentation</vt:lpstr>
      <vt:lpstr>PowerPoint Presentation</vt:lpstr>
      <vt:lpstr>THE VIRTUOSIC WORLD MUSIC GENIUS</vt:lpstr>
      <vt:lpstr>PowerPoint Presentation</vt:lpstr>
      <vt:lpstr>MOVING BETWEEN CULTURES</vt:lpstr>
      <vt:lpstr>PowerPoint Presentation</vt:lpstr>
      <vt:lpstr>PowerPoint Presentation</vt:lpstr>
      <vt:lpstr>PowerPoint Presentation</vt:lpstr>
      <vt:lpstr>PowerPoint Presentation</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168</cp:revision>
  <cp:lastPrinted>2017-10-11T16:54:43Z</cp:lastPrinted>
  <dcterms:created xsi:type="dcterms:W3CDTF">2017-09-28T08:24:44Z</dcterms:created>
  <dcterms:modified xsi:type="dcterms:W3CDTF">2018-03-22T19:13:21Z</dcterms:modified>
</cp:coreProperties>
</file>