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6"/>
  </p:notesMasterIdLst>
  <p:sldIdLst>
    <p:sldId id="315" r:id="rId2"/>
    <p:sldId id="289"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Lst>
  <p:sldSz cx="12192000" cy="6858000"/>
  <p:notesSz cx="6808788" cy="9940925"/>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23/03/2018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randingstrategyinsider.com/celebrity-endorsemen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404001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cool capitalism thesis, Jim McGuigan (2012, 2016) asserts that coolness is both discursive practice and affective code, and a social practice under neoliberal conditions. Cool capitalism means neoliberal capitalism across the globe. Neoliberal capitalism is cool capitalism. </a:t>
            </a:r>
          </a:p>
          <a:p>
            <a:endParaRPr lang="en-GB" dirty="0"/>
          </a:p>
          <a:p>
            <a:r>
              <a:rPr lang="en-GB" dirty="0"/>
              <a:t>Cool capitalism means consumer culture and cool commodities, marked by cool seduction and acutely brand-aware commodity fetishism. </a:t>
            </a:r>
          </a:p>
          <a:p>
            <a:endParaRPr lang="en-GB" dirty="0"/>
          </a:p>
          <a:p>
            <a:r>
              <a:rPr lang="en-GB" dirty="0"/>
              <a:t>As a global phenomenon and feature of Americanization, cool capitalism incorporates the signs and symbols disaffection into capitalism itself. </a:t>
            </a:r>
          </a:p>
          <a:p>
            <a:endParaRPr lang="en-GB" dirty="0"/>
          </a:p>
          <a:p>
            <a:r>
              <a:rPr lang="en-GB" dirty="0"/>
              <a:t>Fashion companies like Nike and The Gap, as well as Steve Jobs’ Apple, for instance, have drawn on counter-cultural themes and symbols to sell their rebel products. These corporations are prime examples of postmodern consumer capitalism.</a:t>
            </a:r>
          </a:p>
          <a:p>
            <a:endParaRPr lang="en-GB" dirty="0"/>
          </a:p>
          <a:p>
            <a:r>
              <a:rPr lang="en-GB" b="1" dirty="0"/>
              <a:t>Image credit: </a:t>
            </a:r>
            <a:r>
              <a:rPr lang="en-GB" b="0" dirty="0"/>
              <a:t>Book cover, Cool Capitalism by Jim McGuigan (2009)</a:t>
            </a:r>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334402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recently, Nike has branched into a new market by developing a performance hijab aimed at Muslim women athletes (Kleinschmidt 2017), a move that is regarded by many Muslim women as the </a:t>
            </a:r>
            <a:r>
              <a:rPr lang="en-GB" dirty="0" err="1"/>
              <a:t>cooption</a:t>
            </a:r>
            <a:r>
              <a:rPr lang="en-GB" dirty="0"/>
              <a:t> or selling out of this Muslim feminist symbol.  </a:t>
            </a:r>
          </a:p>
          <a:p>
            <a:endParaRPr lang="en-GB" dirty="0"/>
          </a:p>
          <a:p>
            <a:r>
              <a:rPr lang="en-GB" dirty="0"/>
              <a:t>Disaffection, such as left-wing radicalism or Muslim feminism, becomes fused with commercial culture, fashion, and celebrity obsession, which effectively contributes to the neutralization of critical opposition to neoliberal political economy. </a:t>
            </a:r>
          </a:p>
          <a:p>
            <a:endParaRPr lang="en-GB" dirty="0"/>
          </a:p>
          <a:p>
            <a:r>
              <a:rPr lang="en-GB" dirty="0"/>
              <a:t>Consequently, coolness is projected as a “façade” to contemporary neoliberal culture. The cool façade is made up of seductive symbols and experiences of everyday life and absorbs ostensibly rebellious or non-conformist sentiments. In doing so, dissent or disaffection are, in effect, neutralized. </a:t>
            </a:r>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77805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Central to the ideology of cool is branding, which today determines and confers value. Branding plays a critical, if not central, role for all commodities today in a globalized, highly mediated, and neoliberal capitalist economy (Klein 2010). The successful global firm “concentrates on the sole task of developing brand images… just to associate brand names with attractive images, concepts, celebrity figures” (Crouch 2004:37). </a:t>
            </a:r>
          </a:p>
          <a:p>
            <a:endParaRPr lang="en-GB" dirty="0"/>
          </a:p>
          <a:p>
            <a:r>
              <a:rPr lang="en-GB" dirty="0"/>
              <a:t>Branding has become a central concept in neoliberalism. A brand seeks to create:</a:t>
            </a:r>
          </a:p>
          <a:p>
            <a:endParaRPr lang="en-GB" dirty="0"/>
          </a:p>
          <a:p>
            <a:r>
              <a:rPr lang="en-GB" dirty="0"/>
              <a:t>an emotional connection to a product, giving it a real personality, almost so that it becomes a valued and trusted friend [“brand personality”], something known and understood (Taylor 1994:196) [and is] another way of putting something in its place, making it knowable and accessible to potential consumers and creating an emotional connection to it. (Taylor 2016:93)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267800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neoliberal capitalism branding has become “a more intense, frequent, and dominant strategy” where every commodity is treated as a brand (Taylor 2016:54). Today vast advertising and marketing industries revolve around what makes a brand attractive and the revenue produced by that brand. They strive to add value to products by establishing brand names and associating them with distinctive characteristics (</a:t>
            </a:r>
            <a:r>
              <a:rPr lang="en-GB" dirty="0" err="1"/>
              <a:t>Montaya</a:t>
            </a:r>
            <a:r>
              <a:rPr lang="en-GB" dirty="0"/>
              <a:t> and </a:t>
            </a:r>
            <a:r>
              <a:rPr lang="en-GB" dirty="0" err="1"/>
              <a:t>Vandehey</a:t>
            </a:r>
            <a:r>
              <a:rPr lang="en-GB" dirty="0"/>
              <a:t> 2002:10; </a:t>
            </a:r>
            <a:r>
              <a:rPr lang="en-GB" dirty="0" err="1"/>
              <a:t>Achacoso</a:t>
            </a:r>
            <a:r>
              <a:rPr lang="en-GB" dirty="0"/>
              <a:t> 2014:9). </a:t>
            </a:r>
          </a:p>
          <a:p>
            <a:endParaRPr lang="en-GB" dirty="0"/>
          </a:p>
          <a:p>
            <a:r>
              <a:rPr lang="en-GB" dirty="0"/>
              <a:t>The goal is to create a “brand personality” and infuse a product with human characteristics, so that consumers connect emotionally and create lifelong relationships based on love, trust, and belief. It is believed to help consumers to navigate the crowded marketplace, and to identify with the brand by appealing to the senses of touch, taste, hearing, smell, and seeing through its distinct imagery, language, and associations.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427486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Branding around personalities has become increasingly popular over the past twenty years and developed into a dominant concept within marketing. Creating brands around personalities, that is, human brands or “productized celebrity person-brands”, specifically, is highly lucrative in today’s media saturated society (Fournier 2010:38). </a:t>
            </a:r>
          </a:p>
          <a:p>
            <a:endParaRPr lang="en-GB" dirty="0"/>
          </a:p>
          <a:p>
            <a:r>
              <a:rPr lang="en-GB" dirty="0"/>
              <a:t>Personal brands instantly communicate simple and clear feelings about a product, and underpin important concepts like market positioning, consumer experience, and management of performance. Personal branding is intrinsically linked to our fascination with people, since consumers are most likely to relate to human brands. Personal brands have the effect that consumers seemingly build relationships with celebrities and therefore feel they are not purchasing from a complete stranger, but rather a familiar face (Vesey 2015:1002). Brand personae familiarity is thus important: for consumers to connect with an artist is key in creating “familiarity in an unfamiliar world” (Montoya and </a:t>
            </a:r>
            <a:r>
              <a:rPr lang="en-GB" dirty="0" err="1"/>
              <a:t>Vandekey</a:t>
            </a:r>
            <a:r>
              <a:rPr lang="en-GB" dirty="0"/>
              <a:t> 2002:4), an essential factor of branding and the reason why it is so powerful. </a:t>
            </a:r>
          </a:p>
          <a:p>
            <a:endParaRPr lang="en-GB" dirty="0"/>
          </a:p>
          <a:p>
            <a:r>
              <a:rPr lang="en-GB" b="1" dirty="0"/>
              <a:t>Image credit:</a:t>
            </a:r>
          </a:p>
          <a:p>
            <a:pPr fontAlgn="base"/>
            <a:r>
              <a:rPr lang="en-GB" sz="1200" b="0" i="0" kern="1200" dirty="0">
                <a:solidFill>
                  <a:schemeClr val="tx1"/>
                </a:solidFill>
                <a:effectLst/>
                <a:latin typeface="+mn-lt"/>
                <a:ea typeface="+mn-ea"/>
                <a:cs typeface="+mn-cs"/>
              </a:rPr>
              <a:t>Nike is known around the world for being one of the most iconic brands. Nike is also very well known for another aspect and that is </a:t>
            </a:r>
            <a:r>
              <a:rPr lang="en-GB" sz="1200" b="0" i="0" u="none" kern="1200" dirty="0">
                <a:solidFill>
                  <a:schemeClr val="bg1"/>
                </a:solidFill>
                <a:effectLst/>
                <a:latin typeface="+mn-lt"/>
                <a:ea typeface="+mn-ea"/>
                <a:cs typeface="+mn-cs"/>
              </a:rPr>
              <a:t>its </a:t>
            </a:r>
            <a:r>
              <a:rPr lang="en-GB" sz="1200" b="0" i="0" u="none" strike="noStrike" kern="1200" dirty="0">
                <a:solidFill>
                  <a:schemeClr val="bg1"/>
                </a:solidFill>
                <a:effectLst/>
                <a:latin typeface="+mn-lt"/>
                <a:ea typeface="+mn-ea"/>
                <a:cs typeface="+mn-cs"/>
                <a:hlinkClick r:id="rId3"/>
              </a:rPr>
              <a:t>consistent use of celebrities to endorse the brand</a:t>
            </a:r>
            <a:r>
              <a:rPr lang="en-GB" sz="1200" b="0" i="0" u="none" kern="1200" dirty="0">
                <a:solidFill>
                  <a:schemeClr val="bg1"/>
                </a:solidFill>
                <a:effectLst/>
                <a:latin typeface="+mn-lt"/>
                <a:ea typeface="+mn-ea"/>
                <a:cs typeface="+mn-cs"/>
              </a:rPr>
              <a:t>. I</a:t>
            </a:r>
            <a:r>
              <a:rPr lang="en-GB" sz="1200" b="0" i="0" kern="1200" dirty="0">
                <a:solidFill>
                  <a:schemeClr val="tx1"/>
                </a:solidFill>
                <a:effectLst/>
                <a:latin typeface="+mn-lt"/>
                <a:ea typeface="+mn-ea"/>
                <a:cs typeface="+mn-cs"/>
              </a:rPr>
              <a:t>n fact one of the most successful collaborations between a brand and a celebrity is that of Nike and </a:t>
            </a:r>
            <a:r>
              <a:rPr lang="en-GB" sz="1200" b="1" i="0" kern="1200" dirty="0">
                <a:solidFill>
                  <a:schemeClr val="tx1"/>
                </a:solidFill>
                <a:effectLst/>
                <a:latin typeface="+mn-lt"/>
                <a:ea typeface="+mn-ea"/>
                <a:cs typeface="+mn-cs"/>
              </a:rPr>
              <a:t>Michael Jordan </a:t>
            </a:r>
            <a:r>
              <a:rPr lang="en-GB" sz="1200" b="0" i="0" kern="1200" dirty="0">
                <a:solidFill>
                  <a:schemeClr val="tx1"/>
                </a:solidFill>
                <a:effectLst/>
                <a:latin typeface="+mn-lt"/>
                <a:ea typeface="+mn-ea"/>
                <a:cs typeface="+mn-cs"/>
              </a:rPr>
              <a:t>(American basketball player).</a:t>
            </a:r>
          </a:p>
          <a:p>
            <a:pPr fontAlgn="base"/>
            <a:r>
              <a:rPr lang="en-GB" sz="1200" b="0" i="0" kern="1200" dirty="0">
                <a:solidFill>
                  <a:schemeClr val="tx1"/>
                </a:solidFill>
                <a:effectLst/>
                <a:latin typeface="+mn-lt"/>
                <a:ea typeface="+mn-ea"/>
                <a:cs typeface="+mn-cs"/>
              </a:rPr>
              <a:t>So successful was the collaboration that Nike and Jordan launched a new brand variant called the Air Jordan line of sport shoes. </a:t>
            </a:r>
            <a:r>
              <a:rPr lang="en-GB" dirty="0"/>
              <a:t>Source: https://www.brandingstrategyinsider.com/2010/10/celebrity-endorsement-guide.html#.WhXrykpl_IU, accessed 23 March 2018.</a:t>
            </a:r>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4252650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exists a direct link between music and a brand’s income. </a:t>
            </a:r>
          </a:p>
          <a:p>
            <a:endParaRPr lang="en-GB" dirty="0"/>
          </a:p>
          <a:p>
            <a:r>
              <a:rPr lang="en-GB" dirty="0"/>
              <a:t>The economic value of creating a brand-hit association has been well-known to marketers and advertising agencies. The earliest use of music to sell products was in the early twentieth century through jingles, which became an effective marketing tool and started a lasting trend in advertising. The most impactful jingle hit was Coca Cola’s “I Want to Buy the World a Coke” in 1971, which was personally meaningful to customers and became a worldwide phenomenon. </a:t>
            </a:r>
          </a:p>
          <a:p>
            <a:endParaRPr lang="en-GB" dirty="0"/>
          </a:p>
          <a:p>
            <a:r>
              <a:rPr lang="en-GB" b="1" dirty="0"/>
              <a:t>Optional audio-visual study [embedded YouTube link]: </a:t>
            </a:r>
            <a:r>
              <a:rPr lang="en-GB" b="0" dirty="0"/>
              <a:t>Coca Cola’s “I Want to Buy the World a Coke” (1971), available at https://youtu.be/1VM2eLhvsSM</a:t>
            </a:r>
          </a:p>
          <a:p>
            <a:endParaRPr lang="en-GB" dirty="0"/>
          </a:p>
          <a:p>
            <a:r>
              <a:rPr lang="en-GB" dirty="0"/>
              <a:t>From the 1960s until 1980s, music became also increasingly appropriated in advertising, first using popular hits and gradually licensing less well-known music. </a:t>
            </a:r>
          </a:p>
          <a:p>
            <a:endParaRPr lang="en-GB" dirty="0"/>
          </a:p>
          <a:p>
            <a:r>
              <a:rPr lang="en-GB" dirty="0"/>
              <a:t>A dramatic milestone in this regard was Moby’s Play (1999), with all 18 songs being licensed for use in commercials, television shows, films, or video games, many prior to the album release (Jackson, </a:t>
            </a:r>
            <a:r>
              <a:rPr lang="en-GB" dirty="0" err="1"/>
              <a:t>Jankovich</a:t>
            </a:r>
            <a:r>
              <a:rPr lang="en-GB" dirty="0"/>
              <a:t> and </a:t>
            </a:r>
            <a:r>
              <a:rPr lang="en-GB" dirty="0" err="1"/>
              <a:t>Sheinkop</a:t>
            </a:r>
            <a:r>
              <a:rPr lang="en-GB" dirty="0"/>
              <a:t> 2013:27). The album became the top-selling electronica album of all time, which shows the way that commercials have become the new promotional channel for artists and their music. A brand, through its indirect role as a distributor of music, is thereby a serious force for breaking new music.</a:t>
            </a:r>
          </a:p>
          <a:p>
            <a:endParaRPr lang="en-GB" dirty="0"/>
          </a:p>
          <a:p>
            <a:r>
              <a:rPr lang="en-GB" dirty="0"/>
              <a:t>By the mid-1980s, marketing and music tie-ins had become the norm. </a:t>
            </a:r>
          </a:p>
        </p:txBody>
      </p:sp>
      <p:sp>
        <p:nvSpPr>
          <p:cNvPr id="4" name="Slide Number Placeholder 3"/>
          <p:cNvSpPr>
            <a:spLocks noGrp="1"/>
          </p:cNvSpPr>
          <p:nvPr>
            <p:ph type="sldNum" sz="quarter" idx="10"/>
          </p:nvPr>
        </p:nvSpPr>
        <p:spPr/>
        <p:txBody>
          <a:bodyPr/>
          <a:lstStyle/>
          <a:p>
            <a:fld id="{A2D6C889-977F-4C4C-B736-6C5D4FB32592}" type="slidenum">
              <a:rPr lang="en-GB" smtClean="0"/>
              <a:t>15</a:t>
            </a:fld>
            <a:endParaRPr lang="en-GB"/>
          </a:p>
        </p:txBody>
      </p:sp>
    </p:spTree>
    <p:extLst>
      <p:ext uri="{BB962C8B-B14F-4D97-AF65-F5344CB8AC3E}">
        <p14:creationId xmlns:p14="http://schemas.microsoft.com/office/powerpoint/2010/main" val="9438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Known as music branding, brands use music and sound as a tool in their marketing and communications to make emotional connections with an audience and help them develop an affinity to the brand. </a:t>
            </a:r>
          </a:p>
          <a:p>
            <a:endParaRPr lang="en-GB" dirty="0"/>
          </a:p>
          <a:p>
            <a:r>
              <a:rPr lang="en-GB" dirty="0"/>
              <a:t>Brands also need music, particularly “hits”, in order to create “value” between brand, customers, musicians, and agencies. Brands invest millions of dollars in sound and music across their entire marketing and communication platforms in order to associate themselves with music and stars. </a:t>
            </a:r>
          </a:p>
          <a:p>
            <a:endParaRPr lang="en-GB" dirty="0"/>
          </a:p>
          <a:p>
            <a:r>
              <a:rPr lang="en-GB" dirty="0"/>
              <a:t>Big brand businesses like </a:t>
            </a:r>
            <a:r>
              <a:rPr lang="en-GB" dirty="0" err="1"/>
              <a:t>Diagaeo</a:t>
            </a:r>
            <a:r>
              <a:rPr lang="en-GB" dirty="0"/>
              <a:t> or P&amp;G have begun to employ heads of music, or like Converse have launched their own recording studio Converse Rubber Tracks (Jackson, </a:t>
            </a:r>
            <a:r>
              <a:rPr lang="en-GB" dirty="0" err="1"/>
              <a:t>Jankovich</a:t>
            </a:r>
            <a:r>
              <a:rPr lang="en-GB" dirty="0"/>
              <a:t> and </a:t>
            </a:r>
            <a:r>
              <a:rPr lang="en-GB" dirty="0" err="1"/>
              <a:t>Sheinkop</a:t>
            </a:r>
            <a:r>
              <a:rPr lang="en-GB" dirty="0"/>
              <a:t> 2013:165-175). </a:t>
            </a:r>
          </a:p>
          <a:p>
            <a:endParaRPr lang="en-GB" dirty="0"/>
          </a:p>
          <a:p>
            <a:r>
              <a:rPr lang="en-GB" dirty="0"/>
              <a:t>Meanwhile, advertising agency networks (like the Big Five Omnicom, WPP, Publicis, IPG, and Havas) have developed network music offerings. The aim is to embed their sonic brand logo into a pop song. </a:t>
            </a:r>
          </a:p>
          <a:p>
            <a:endParaRPr lang="en-GB" dirty="0"/>
          </a:p>
          <a:p>
            <a:r>
              <a:rPr lang="en-GB" b="1" dirty="0"/>
              <a:t>Image credit</a:t>
            </a:r>
            <a:r>
              <a:rPr lang="en-GB" dirty="0"/>
              <a:t>: </a:t>
            </a:r>
          </a:p>
          <a:p>
            <a:r>
              <a:rPr lang="en-GB" dirty="0"/>
              <a:t>Converse Rubber Tracks label, available at https://news.nike.com/news/converse-rubber-tracks-debuts-documentary-series-spotlighting-the-recording-journey-of-emerging-musicians-from-around-the-world, accessed 23 March 2018.</a:t>
            </a:r>
          </a:p>
          <a:p>
            <a:endParaRPr lang="en-GB" dirty="0"/>
          </a:p>
          <a:p>
            <a:r>
              <a:rPr lang="en-GB" b="1" dirty="0"/>
              <a:t>Further optional reading: </a:t>
            </a:r>
            <a:r>
              <a:rPr lang="en-GB" dirty="0"/>
              <a:t>About Converse Rubber Tracks, available at https://news.nike.com/news/converse-rubber-tracks-debuts-documentary-series-spotlighting-the-recording-journey-of-emerging-musicians-from-around-the-world, accessed 23 March 2018.</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16</a:t>
            </a:fld>
            <a:endParaRPr lang="en-GB"/>
          </a:p>
        </p:txBody>
      </p:sp>
    </p:spTree>
    <p:extLst>
      <p:ext uri="{BB962C8B-B14F-4D97-AF65-F5344CB8AC3E}">
        <p14:creationId xmlns:p14="http://schemas.microsoft.com/office/powerpoint/2010/main" val="193971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demise of physical sales of recorded music due to digital music, the music industry has also slowly shifted its focus (besides live concert and radio plugging strategies) toward building capability to advise brands, and to license their music and artists so as to bring value to brands. </a:t>
            </a:r>
          </a:p>
          <a:p>
            <a:endParaRPr lang="en-GB" dirty="0"/>
          </a:p>
          <a:p>
            <a:r>
              <a:rPr lang="en-GB" dirty="0"/>
              <a:t>The music industry was slow to adapt to digitisation, with iTunes being the solution, a trend also mirrored in the advertising industry with its move toward digital platforms for promotion and marketing.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the music industry, in its traditional role as record label, has lost a significant degree of relevance in the music landscape. This has triggered a critical paradigm shift in the working relationship between brands, music, and advertising. Licensing music to brands has become a steady and important line of income for the music industry, which explains the huge interest today in how big music labels can get involved with brands. Consequently, the music industry has evolved into the B2B2C [Business to Business to Consumers] music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Brands are the curators of cool today, which they aspire to fulfil by looking to the music industry. This paradigm shift is the reason why musicians and artists today are affected by branding processes and brand management, and are frequently discussed as brands.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885874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Apple, a technology hardware manufacturer, is often regarded as the ultimate example of how a brand harnessed music’s potential through its iTunes music download service and iPod phone to create value for its brand via emotional connections between its products and consumers. </a:t>
            </a:r>
          </a:p>
          <a:p>
            <a:endParaRPr lang="en-GB" dirty="0"/>
          </a:p>
          <a:p>
            <a:r>
              <a:rPr lang="en-GB" b="1" dirty="0"/>
              <a:t>Image credit</a:t>
            </a:r>
            <a:r>
              <a:rPr lang="en-GB" dirty="0"/>
              <a:t>: iTunes screenshot</a:t>
            </a:r>
          </a:p>
        </p:txBody>
      </p:sp>
      <p:sp>
        <p:nvSpPr>
          <p:cNvPr id="4" name="Slide Number Placeholder 3"/>
          <p:cNvSpPr>
            <a:spLocks noGrp="1"/>
          </p:cNvSpPr>
          <p:nvPr>
            <p:ph type="sldNum" sz="quarter" idx="10"/>
          </p:nvPr>
        </p:nvSpPr>
        <p:spPr/>
        <p:txBody>
          <a:bodyPr/>
          <a:lstStyle/>
          <a:p>
            <a:fld id="{F5CC0FA2-FE22-40AF-8A71-811A9D8BAFF2}" type="slidenum">
              <a:rPr lang="en-GB" smtClean="0"/>
              <a:t>18</a:t>
            </a:fld>
            <a:endParaRPr lang="en-GB"/>
          </a:p>
        </p:txBody>
      </p:sp>
    </p:spTree>
    <p:extLst>
      <p:ext uri="{BB962C8B-B14F-4D97-AF65-F5344CB8AC3E}">
        <p14:creationId xmlns:p14="http://schemas.microsoft.com/office/powerpoint/2010/main" val="380508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Considering this alongside brand extension, artist brand endorsement is an important way of enhancing an artist’s narrative and image. </a:t>
            </a:r>
          </a:p>
          <a:p>
            <a:endParaRPr lang="en-GB" dirty="0"/>
          </a:p>
          <a:p>
            <a:r>
              <a:rPr lang="en-GB" dirty="0"/>
              <a:t>Notable examples including Madonna and Louis Vuitton and Dolce &amp; Gabbana, Jay-Z and Duracell, Nicki Minaj and Pepsi, Jennifer Lopez and </a:t>
            </a:r>
            <a:r>
              <a:rPr lang="en-GB" dirty="0" err="1"/>
              <a:t>L’Oreal</a:t>
            </a:r>
            <a:r>
              <a:rPr lang="en-GB" dirty="0"/>
              <a:t>, Justin Timberlake and Givenchy, and more. </a:t>
            </a:r>
          </a:p>
          <a:p>
            <a:endParaRPr lang="en-GB" dirty="0"/>
          </a:p>
          <a:p>
            <a:r>
              <a:rPr lang="en-GB" dirty="0"/>
              <a:t>“Posh” Spice, for example, has featured regularly as a fashion icon in various celebrity magazines like Heat, Hello and OK!. </a:t>
            </a:r>
          </a:p>
          <a:p>
            <a:endParaRPr lang="en-GB" dirty="0"/>
          </a:p>
          <a:p>
            <a:r>
              <a:rPr lang="en-GB" dirty="0"/>
              <a:t>Celebrity brand ambassadors are an integral part of the brand itself. </a:t>
            </a:r>
          </a:p>
          <a:p>
            <a:endParaRPr lang="en-GB" dirty="0"/>
          </a:p>
          <a:p>
            <a:r>
              <a:rPr lang="en-GB" b="1" dirty="0"/>
              <a:t>Image credits</a:t>
            </a:r>
            <a:r>
              <a:rPr lang="en-GB" dirty="0"/>
              <a:t>: </a:t>
            </a:r>
          </a:p>
          <a:p>
            <a:r>
              <a:rPr lang="en-GB" dirty="0"/>
              <a:t>Duracell </a:t>
            </a:r>
            <a:r>
              <a:rPr lang="en-GB" dirty="0" err="1"/>
              <a:t>Powermat</a:t>
            </a:r>
            <a:r>
              <a:rPr lang="en-GB" dirty="0"/>
              <a:t> And Jay Z Team Up To Empower The People. 2012. Available at http://hiphopfirstclass.com/2012/08/09/duracell-powermat-and-jay-z-team-up-to-empower-the-people/, accessed 23 March 2018. </a:t>
            </a:r>
          </a:p>
          <a:p>
            <a:endParaRPr lang="en-GB" dirty="0"/>
          </a:p>
          <a:p>
            <a:r>
              <a:rPr lang="en-GB" dirty="0"/>
              <a:t>Celebrity Endorsements can be hazardous for your health. 2016. available at https://www.eurweb.com/2016/07/study-celebrity-endorsements-can-hazardous-health/, accessed 23 March 2018. </a:t>
            </a:r>
          </a:p>
          <a:p>
            <a:endParaRPr lang="en-GB" dirty="0"/>
          </a:p>
          <a:p>
            <a:r>
              <a:rPr lang="it-IT" dirty="0"/>
              <a:t>Dolce &amp; Gabbana Winter 2011 Madonna Ad Campaign. 2011. available at https://pursuitist.com/dolce-gabbana-winter-2011-madonna-ad-campaign/, accessed 23 March 2018.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19</a:t>
            </a:fld>
            <a:endParaRPr lang="en-GB"/>
          </a:p>
        </p:txBody>
      </p:sp>
    </p:spTree>
    <p:extLst>
      <p:ext uri="{BB962C8B-B14F-4D97-AF65-F5344CB8AC3E}">
        <p14:creationId xmlns:p14="http://schemas.microsoft.com/office/powerpoint/2010/main" val="365546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Hip hop rapper Jay-Z provides an example of a successful cross-media brand. Having set up his own sub-business Roc-Nation (part-funded and owned by Live-Nation), which creates revenues from music sales, artist management, and touring, Jay-Z also branched into the service industry by co-founding a chain of sports bars and night clubs called the 40/40 Club, while Roca-wear clothing lines, coupled with his own line of footwear for Reebok and transnational advertising campaigns, such as his deal with Coca Cola, further strengthens his worldwide fan base. In 2013, Jay-Z partnered with Samsung for the release of his album Magna Carta Holy Grail, who bought one million albums to entice Samsung users to download an app in return for a free copy of the album. </a:t>
            </a:r>
          </a:p>
          <a:p>
            <a:endParaRPr lang="en-GB" dirty="0"/>
          </a:p>
          <a:p>
            <a:r>
              <a:rPr lang="en-GB" b="1" dirty="0"/>
              <a:t>Image credits</a:t>
            </a:r>
            <a:r>
              <a:rPr lang="en-GB" dirty="0"/>
              <a:t>: </a:t>
            </a:r>
          </a:p>
          <a:p>
            <a:r>
              <a:rPr lang="en-GB" dirty="0" err="1"/>
              <a:t>Rocawear</a:t>
            </a:r>
            <a:r>
              <a:rPr lang="en-GB" dirty="0"/>
              <a:t> Fashion Show. Available at http://www.heels.com/fashion-show/rocawear, accessed 23 March 2018. </a:t>
            </a:r>
          </a:p>
          <a:p>
            <a:r>
              <a:rPr lang="en-GB" dirty="0"/>
              <a:t>Jay-Z Magna Carta app hacked with anti-government messages following privacy concerns. 2013. available at http://www.thedrum.com/news/2013/07/05/jay-z-magna-carta-app-hacked-anti-government-messages-following-privacy-concerns, accessed 23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20</a:t>
            </a:fld>
            <a:endParaRPr lang="en-GB"/>
          </a:p>
        </p:txBody>
      </p:sp>
    </p:spTree>
    <p:extLst>
      <p:ext uri="{BB962C8B-B14F-4D97-AF65-F5344CB8AC3E}">
        <p14:creationId xmlns:p14="http://schemas.microsoft.com/office/powerpoint/2010/main" val="160836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brands around musicians has allowed the music industry to recoup losses encountered due to music piracy that resulted from digitization, evident in the recent emergence of 360 (“multiple rights”) deals, which grant the record companies a percentage of profits for all revenue generated by the artist, including record sales, touring, merchandising, licensing, endorsements, book publishing, and acting. This has led to even heavier branding as the focus shifts away from music and toward the artist’s image. </a:t>
            </a:r>
          </a:p>
          <a:p>
            <a:endParaRPr lang="en-GB" dirty="0"/>
          </a:p>
          <a:p>
            <a:r>
              <a:rPr lang="en-GB" dirty="0"/>
              <a:t>For female artists this meant that marketability is shaped by youth and beauty, while for male artists the focus is on a particular type of masculinity. </a:t>
            </a:r>
          </a:p>
          <a:p>
            <a:endParaRPr lang="en-GB" dirty="0"/>
          </a:p>
          <a:p>
            <a:r>
              <a:rPr lang="en-GB" dirty="0"/>
              <a:t>Relevant here is the concept of “the enterprising self”—an entrepreneur of itself—that reflects a new body politics associated with healthiness and fitness, self-improvement, autonomy, and enterprise training, and which is one of the reasons why popular culture has adopted language like “beyond the sell-by date” (McGuigan 2009:144). </a:t>
            </a:r>
          </a:p>
          <a:p>
            <a:endParaRPr lang="en-GB" dirty="0"/>
          </a:p>
          <a:p>
            <a:r>
              <a:rPr lang="en-GB" dirty="0"/>
              <a:t>So in order to stay in the spotlight, artists must evolve as the world does, and their ability (instead of lack thereof) to do so heightens branding power, as they are able to adjust styles and reflect the audience’s needs. </a:t>
            </a:r>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1395640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personal branding, revenue is thereby inevitably tied up in the artist’s brand.</a:t>
            </a:r>
          </a:p>
          <a:p>
            <a:endParaRPr lang="en-GB" dirty="0"/>
          </a:p>
          <a:p>
            <a:r>
              <a:rPr lang="en-GB" dirty="0"/>
              <a:t>The connection between music and branding has become increasingly customary due to technological, economic, and cultural changes, and it is now often seen as good business sense (Klein, Meier, and Powers 2016:1; </a:t>
            </a:r>
            <a:r>
              <a:rPr lang="en-GB" dirty="0" err="1"/>
              <a:t>Hesmondhalgh</a:t>
            </a:r>
            <a:r>
              <a:rPr lang="en-GB" dirty="0"/>
              <a:t> and Meier 2015:107). </a:t>
            </a:r>
          </a:p>
          <a:p>
            <a:endParaRPr lang="en-GB" dirty="0"/>
          </a:p>
          <a:p>
            <a:r>
              <a:rPr lang="en-GB" dirty="0"/>
              <a:t>Entrepreneurship is “hip” in the contemporary music industry and enhances an artist’s overall image. Jay-Z is a clear example of this. </a:t>
            </a:r>
          </a:p>
          <a:p>
            <a:endParaRPr lang="en-GB" dirty="0"/>
          </a:p>
          <a:p>
            <a:r>
              <a:rPr lang="en-GB" dirty="0"/>
              <a:t>Beyoncé is another artist who has achieved enormous impact beyond the realm of pop music and entertainment. Regarded as a highly successful entrepreneur, one of Beyoncé’s latest product was a sports fashion line introduced in 2016 to enhance the ultimate Beyoncé brand (</a:t>
            </a:r>
            <a:r>
              <a:rPr lang="en-GB" dirty="0" err="1"/>
              <a:t>Muchitsch</a:t>
            </a:r>
            <a:r>
              <a:rPr lang="en-GB" dirty="0"/>
              <a:t> 2016:1). </a:t>
            </a:r>
          </a:p>
          <a:p>
            <a:endParaRPr lang="en-GB" dirty="0"/>
          </a:p>
          <a:p>
            <a:r>
              <a:rPr lang="en-GB" dirty="0"/>
              <a:t>Media appearances, social or otherwise, are vital to the success of a branded artist, hence the vast amount of money spent on producing pop videos. </a:t>
            </a:r>
          </a:p>
          <a:p>
            <a:endParaRPr lang="en-GB" dirty="0"/>
          </a:p>
          <a:p>
            <a:r>
              <a:rPr lang="en-GB" b="1" dirty="0"/>
              <a:t>Image credit:</a:t>
            </a:r>
          </a:p>
          <a:p>
            <a:r>
              <a:rPr lang="en-GB" b="0" dirty="0" err="1"/>
              <a:t>Beyonce</a:t>
            </a:r>
            <a:r>
              <a:rPr lang="en-GB" b="0" dirty="0"/>
              <a:t> launches new fashion line Ivy Park: everything you need to know . 2016. Available at http://www.mobo.com/news-blogs/beyonce-launches-new-fashion-line-ivy-park-everything-you-need-know, accessed 23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22</a:t>
            </a:fld>
            <a:endParaRPr lang="en-GB"/>
          </a:p>
        </p:txBody>
      </p:sp>
    </p:spTree>
    <p:extLst>
      <p:ext uri="{BB962C8B-B14F-4D97-AF65-F5344CB8AC3E}">
        <p14:creationId xmlns:p14="http://schemas.microsoft.com/office/powerpoint/2010/main" val="119544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Branding has become indispensable in today’s neoliberal culture. </a:t>
            </a:r>
          </a:p>
          <a:p>
            <a:endParaRPr lang="en-GB" dirty="0"/>
          </a:p>
          <a:p>
            <a:r>
              <a:rPr lang="en-GB" dirty="0"/>
              <a:t>Music branding, in particular, illustrates the increasing blurring of the distinction between branding and entertainment. It marks the branded-content movement in neoliberal culture, in which “hit brands” are the ultimate goal (Jackson, </a:t>
            </a:r>
            <a:r>
              <a:rPr lang="en-GB" dirty="0" err="1"/>
              <a:t>Jankovich</a:t>
            </a:r>
            <a:r>
              <a:rPr lang="en-GB" dirty="0"/>
              <a:t> and </a:t>
            </a:r>
            <a:r>
              <a:rPr lang="en-GB" dirty="0" err="1"/>
              <a:t>Sheinkop</a:t>
            </a:r>
            <a:r>
              <a:rPr lang="en-GB" dirty="0"/>
              <a:t> 2013). </a:t>
            </a:r>
          </a:p>
          <a:p>
            <a:endParaRPr lang="en-GB" dirty="0"/>
          </a:p>
          <a:p>
            <a:r>
              <a:rPr lang="en-GB" dirty="0"/>
              <a:t>Being a successful artist has little to do with quality records, but rather with media manipulation and image creation as a point for audience identification. </a:t>
            </a:r>
          </a:p>
          <a:p>
            <a:endParaRPr lang="en-GB" dirty="0"/>
          </a:p>
          <a:p>
            <a:r>
              <a:rPr lang="en-GB" dirty="0"/>
              <a:t>Music branding is therefore about leveraging and emphasizing different aspects of an artist’s appeal, which is most often defined by gender. The gender roles represented in the music industry have become increasingly narrow. Constructs of masculinity and femininity are based around what is deemed to be cool in order to appeal to the consumers of today’s cool popular culture. </a:t>
            </a:r>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70117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a:t>
            </a:r>
            <a:r>
              <a:rPr lang="en-GB" dirty="0"/>
              <a:t>: </a:t>
            </a:r>
            <a:r>
              <a:rPr lang="en-GB" i="1" dirty="0"/>
              <a:t>Merchants of Cool </a:t>
            </a:r>
            <a:r>
              <a:rPr lang="en-GB" i="0" dirty="0"/>
              <a:t>(2001), available at </a:t>
            </a:r>
            <a:r>
              <a:rPr lang="en-GB" dirty="0"/>
              <a:t>http://www.pbs.org/wgbh/pages/frontline/shows/cool/view/ </a:t>
            </a:r>
          </a:p>
        </p:txBody>
      </p:sp>
      <p:sp>
        <p:nvSpPr>
          <p:cNvPr id="4" name="Slide Number Placeholder 3"/>
          <p:cNvSpPr>
            <a:spLocks noGrp="1"/>
          </p:cNvSpPr>
          <p:nvPr>
            <p:ph type="sldNum" sz="quarter" idx="10"/>
          </p:nvPr>
        </p:nvSpPr>
        <p:spPr/>
        <p:txBody>
          <a:bodyPr/>
          <a:lstStyle/>
          <a:p>
            <a:fld id="{A2D6C889-977F-4C4C-B736-6C5D4FB32592}" type="slidenum">
              <a:rPr lang="en-GB" smtClean="0"/>
              <a:t>24</a:t>
            </a:fld>
            <a:endParaRPr lang="en-GB"/>
          </a:p>
        </p:txBody>
      </p:sp>
    </p:spTree>
    <p:extLst>
      <p:ext uri="{BB962C8B-B14F-4D97-AF65-F5344CB8AC3E}">
        <p14:creationId xmlns:p14="http://schemas.microsoft.com/office/powerpoint/2010/main" val="3783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age of neoliberal capitalism, the ideology of cool determines cultural production and consumption. The concept of cool has become a focal point of world popular culture, and is widely acknowledged as a global phenomenon, influencing a diverse range of contemporary trends and fields from food, music, and fashion to technology and cinema (Belk, Tian, and Paavola 2010:186). The ideology of the hip and the cool marks the logic of neoliberal capitalism. Tim Taylor asserts:</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149618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today is pursued through consumption, and it is a key motivator for teens, youth, and young urban professionals, the “</a:t>
            </a:r>
            <a:r>
              <a:rPr lang="en-GB" dirty="0" err="1"/>
              <a:t>culturati</a:t>
            </a:r>
            <a:r>
              <a:rPr lang="en-GB" dirty="0"/>
              <a:t> taste leaders” (McGuigan 2016:37), who represent the largest consumer group of popular culture and are the target of the relentless market research practice of coolhunting (McGuigan 2009:110). </a:t>
            </a:r>
          </a:p>
          <a:p>
            <a:endParaRPr lang="en-GB" dirty="0"/>
          </a:p>
          <a:p>
            <a:r>
              <a:rPr lang="en-GB" dirty="0"/>
              <a:t>This marks a historical shift in the control of cultural capital toward the workers in the cultural industries and, more generally, creative industries, members of a new class, the so-called “new petite bourgeoisie” (Bourdieu 1984) or “new (technocratic) bourgeoisie” (Taylor 2016:64). </a:t>
            </a:r>
          </a:p>
          <a:p>
            <a:endParaRPr lang="en-GB" dirty="0"/>
          </a:p>
          <a:p>
            <a:r>
              <a:rPr lang="en-GB" dirty="0"/>
              <a:t>Members of this new class are engaged in a struggle for distinction (in the </a:t>
            </a:r>
            <a:r>
              <a:rPr lang="en-GB" dirty="0" err="1"/>
              <a:t>Bourdieuan</a:t>
            </a:r>
            <a:r>
              <a:rPr lang="en-GB" dirty="0"/>
              <a:t> sense). They “find what is hip, cool, and edgy and… both promulgate this ideology and employ it to sell anything” (Taylor 2016:63). </a:t>
            </a:r>
          </a:p>
          <a:p>
            <a:endParaRPr lang="en-GB" dirty="0"/>
          </a:p>
          <a:p>
            <a:r>
              <a:rPr lang="en-GB" dirty="0"/>
              <a:t>McGuigan speaks of “cool seduction” in consumer culture to describe the cool rhetoric of advertising today, not dissimilar to Marxian commodity fetishism, to the point that “human creativity is squeezed by economic considerations” (2016:40). </a:t>
            </a:r>
          </a:p>
          <a:p>
            <a:endParaRPr lang="en-GB" dirty="0"/>
          </a:p>
          <a:p>
            <a:r>
              <a:rPr lang="en-GB" dirty="0"/>
              <a:t>And it is not only cultural commodities produced by the cultural and creative industries (advertising, fashion, film, television, and so on), but the commodities of other industries too that are increasingly </a:t>
            </a:r>
            <a:r>
              <a:rPr lang="en-GB" dirty="0" err="1"/>
              <a:t>culturalized</a:t>
            </a:r>
            <a:r>
              <a:rPr lang="en-GB" dirty="0"/>
              <a:t>, whereby all sorts of goods become desirable and consumed for their perceived coolness. </a:t>
            </a:r>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361397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word “cool” comes from the West African </a:t>
            </a:r>
            <a:r>
              <a:rPr lang="en-GB" dirty="0" err="1"/>
              <a:t>itutu</a:t>
            </a:r>
            <a:r>
              <a:rPr lang="en-GB" dirty="0"/>
              <a:t> (“mystic coolness”) to describe composure in battle and emotional control in public community rituals of music and dance. </a:t>
            </a:r>
          </a:p>
          <a:p>
            <a:endParaRPr lang="en-GB" dirty="0"/>
          </a:p>
          <a:p>
            <a:r>
              <a:rPr lang="en-GB" dirty="0"/>
              <a:t>Literatures suggest that West African cool spread with slavery to the US, where its quality persists until today within the jazz tradition (ibid.:57) and shaped a culture of disaffection in response to discrimination that emerged at the margins of US culture. The cool person, although perpetually alienated, adopts a balancing strategy of combining submission and subversion. </a:t>
            </a:r>
          </a:p>
          <a:p>
            <a:endParaRPr lang="en-GB" dirty="0"/>
          </a:p>
          <a:p>
            <a:r>
              <a:rPr lang="en-GB" dirty="0"/>
              <a:t>Coolness is a social term directly related to youth and the now that refers to an ironic stance, aloofness, insider knowledge. </a:t>
            </a:r>
          </a:p>
          <a:p>
            <a:endParaRPr lang="en-GB" dirty="0"/>
          </a:p>
          <a:p>
            <a:r>
              <a:rPr lang="en-GB" dirty="0"/>
              <a:t>Coolness is a combination of three character traits: narcissism, ironic detachment, and hedonism (</a:t>
            </a:r>
            <a:r>
              <a:rPr lang="en-GB" dirty="0" err="1"/>
              <a:t>Pountain</a:t>
            </a:r>
            <a:r>
              <a:rPr lang="en-GB" dirty="0"/>
              <a:t> and Robins 2000:5). Yet the concept is inherently fluid across time, places, and cultures, and therefore culturally defined and continually changing. </a:t>
            </a:r>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108351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its evolved form, coolness is intrinsically American. Its evolution as a cultural phenomenon was shaped in the early twentieth century.</a:t>
            </a:r>
          </a:p>
          <a:p>
            <a:endParaRPr lang="en-GB" dirty="0"/>
          </a:p>
          <a:p>
            <a:r>
              <a:rPr lang="en-GB" dirty="0"/>
              <a:t>The concept of cool converged African-American (the American working-class male) and Anglo-American (the Victorian gentleman) archetypal modes of masculine behaviour, and increasingly shifted to the heroic ideal of the slightly aloof rogue figure of the untameable, self-sufficient male “tough loner” (</a:t>
            </a:r>
            <a:r>
              <a:rPr lang="en-GB" dirty="0" err="1"/>
              <a:t>Dinerstein</a:t>
            </a:r>
            <a:r>
              <a:rPr lang="en-GB" dirty="0"/>
              <a:t> 2017:8-9, 53). Coolness became a personal stance associated with dignity in oppressive circumstances, which can be located in popular music and literature in the 1920s, particularly Black American jazz culture and later, especially during the mid-twentieth century, also in White jazz circles:</a:t>
            </a:r>
          </a:p>
          <a:p>
            <a:endParaRPr lang="en-GB" dirty="0"/>
          </a:p>
          <a:p>
            <a:r>
              <a:rPr lang="en-GB" dirty="0"/>
              <a:t>As Ted </a:t>
            </a:r>
            <a:r>
              <a:rPr lang="en-GB" dirty="0" err="1"/>
              <a:t>Giola</a:t>
            </a:r>
            <a:r>
              <a:rPr lang="en-GB" dirty="0"/>
              <a:t> has noted, the trumpeter Miles Davis, nicknamed “the Prince of Darkness”, epitomised cool with his abrasive attitude towards the audience, particularly the white audience, and his generally detached and even foreboding presence of stage. The 1954 release of the long-playing record Birth of the Cool was pivotal to the spread of studied disaffection amongst hipsters, both black and white. (McGuigan 2016:36) </a:t>
            </a:r>
          </a:p>
          <a:p>
            <a:endParaRPr lang="en-GB" dirty="0"/>
          </a:p>
          <a:p>
            <a:r>
              <a:rPr lang="en-GB" b="1" dirty="0"/>
              <a:t>Image credit: </a:t>
            </a:r>
            <a:r>
              <a:rPr lang="en-GB" b="0" dirty="0"/>
              <a:t>Album cover of Miles Davis’ </a:t>
            </a:r>
            <a:r>
              <a:rPr lang="en-GB" b="0" i="1" dirty="0"/>
              <a:t>Birth of the Cool </a:t>
            </a:r>
            <a:r>
              <a:rPr lang="en-GB" b="0" i="0" dirty="0"/>
              <a:t>(1957)</a:t>
            </a:r>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297626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music, style, slang, </a:t>
            </a:r>
            <a:r>
              <a:rPr lang="en-GB" dirty="0" err="1"/>
              <a:t>humor</a:t>
            </a:r>
            <a:r>
              <a:rPr lang="en-GB" dirty="0"/>
              <a:t>, and physical gesture, the jazz musician became “global culture’s first non-white rebel”.</a:t>
            </a:r>
          </a:p>
          <a:p>
            <a:endParaRPr lang="en-GB" dirty="0"/>
          </a:p>
          <a:p>
            <a:r>
              <a:rPr lang="en-GB" dirty="0"/>
              <a:t>Cool Jazz was a black response to the need for black entertainers to mask their feelings and smile in front of whites (“the grinning black mask” (42) or “</a:t>
            </a:r>
            <a:r>
              <a:rPr lang="en-GB" dirty="0" err="1"/>
              <a:t>Tomming</a:t>
            </a:r>
            <a:r>
              <a:rPr lang="en-GB" dirty="0"/>
              <a:t>” (44)), for example in blackface minstrelsy in the 1870s. </a:t>
            </a:r>
          </a:p>
          <a:p>
            <a:endParaRPr lang="en-GB" dirty="0"/>
          </a:p>
          <a:p>
            <a:r>
              <a:rPr lang="en-GB" dirty="0"/>
              <a:t>Jazz saxophonist Lester “Pres” Young disseminated the word and concept of cool into jazz culture in the early 1940s. He was the first to use the expression ‘I’m cool’, while rejecting “</a:t>
            </a:r>
            <a:r>
              <a:rPr lang="en-GB" dirty="0" err="1"/>
              <a:t>Tomming</a:t>
            </a:r>
            <a:r>
              <a:rPr lang="en-GB" dirty="0"/>
              <a:t>” as a means of accommodation to a white social order and as a symbol of black male limitation. Young’s cool self-expression extended to the strategic use of sunglasses (he was the first jazz musician to wear shades on stage). Indeed, wearing sunglasses turns a person into a “cool medium”, creating a sense of visual mystery in the observer (McLuhan 1964:53). In Jazz, specifically,</a:t>
            </a:r>
          </a:p>
          <a:p>
            <a:endParaRPr lang="en-GB" dirty="0"/>
          </a:p>
          <a:p>
            <a:r>
              <a:rPr lang="en-GB" dirty="0"/>
              <a:t>Sunglasses became a key element of the stylistic rebellion of black jazz musicians in the </a:t>
            </a:r>
            <a:r>
              <a:rPr lang="en-GB" dirty="0" err="1"/>
              <a:t>postwar</a:t>
            </a:r>
            <a:r>
              <a:rPr lang="en-GB" dirty="0"/>
              <a:t> era; in effect, wearing sunglasses at night was the primary symbol of the cool mask. (</a:t>
            </a:r>
            <a:r>
              <a:rPr lang="en-GB" dirty="0" err="1"/>
              <a:t>Dinerstein</a:t>
            </a:r>
            <a:r>
              <a:rPr lang="en-GB" dirty="0"/>
              <a:t> 2017:50)</a:t>
            </a:r>
          </a:p>
          <a:p>
            <a:endParaRPr lang="en-GB" dirty="0"/>
          </a:p>
          <a:p>
            <a:r>
              <a:rPr lang="en-GB" b="1" dirty="0"/>
              <a:t>Image credits</a:t>
            </a:r>
            <a:r>
              <a:rPr lang="en-GB" dirty="0"/>
              <a:t>: </a:t>
            </a:r>
          </a:p>
          <a:p>
            <a:r>
              <a:rPr lang="en-GB" dirty="0"/>
              <a:t>left: Book cover of </a:t>
            </a:r>
            <a:r>
              <a:rPr lang="en-GB" i="1" dirty="0"/>
              <a:t>The Origins of Cool in </a:t>
            </a:r>
            <a:r>
              <a:rPr lang="en-GB" i="1" dirty="0" err="1"/>
              <a:t>Postwar</a:t>
            </a:r>
            <a:r>
              <a:rPr lang="en-GB" i="1" dirty="0"/>
              <a:t> America </a:t>
            </a:r>
            <a:r>
              <a:rPr lang="en-GB" i="0" dirty="0"/>
              <a:t>(2017) and </a:t>
            </a:r>
            <a:r>
              <a:rPr lang="en-GB" dirty="0" err="1"/>
              <a:t>Dizzie</a:t>
            </a:r>
            <a:r>
              <a:rPr lang="en-GB" dirty="0"/>
              <a:t> Gillespie 1963]</a:t>
            </a:r>
          </a:p>
          <a:p>
            <a:r>
              <a:rPr lang="en-GB" dirty="0"/>
              <a:t>middle: Lester Young, available at http://www.joeldinerstein.com/archive/2014/12/10/young, accessed 23 March 2018</a:t>
            </a:r>
          </a:p>
          <a:p>
            <a:r>
              <a:rPr lang="en-GB" dirty="0"/>
              <a:t>right: </a:t>
            </a:r>
            <a:r>
              <a:rPr lang="en-GB" dirty="0" err="1"/>
              <a:t>Dizzie</a:t>
            </a:r>
            <a:r>
              <a:rPr lang="en-GB" dirty="0"/>
              <a:t> Gillespie, available at  https://a.scpr.org/i/a27a307d27b44d58ef1977e227e2cb72/143922-full.jpg, accessed 23 March 2018</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224170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as black self-expression and self-presentation in response to the white gaze of superiority quickly spread to other cultural expressions like film noir, Beat literature, and abstract expressionism as a “rebel masculine sensibility”, and by the 1950s, cool came to represent cultural resistance to all authority. </a:t>
            </a:r>
          </a:p>
          <a:p>
            <a:endParaRPr lang="en-GB" dirty="0"/>
          </a:p>
          <a:p>
            <a:r>
              <a:rPr lang="en-GB" dirty="0"/>
              <a:t>During the 1960s and 70s, cool became the key ingredient to a surging underground, counterculture aesthetic in rock ‘n’ roll, journalism, film, and African American culture, marked by antiauthoritarianism and openness to new ideas (Smithsonian 2014a). </a:t>
            </a:r>
          </a:p>
          <a:p>
            <a:endParaRPr lang="en-GB" dirty="0"/>
          </a:p>
          <a:p>
            <a:r>
              <a:rPr lang="en-GB" dirty="0"/>
              <a:t>Coolness has since the 1980s entered the mainstream. Rebellion became co-opted and sold as an integral aspect of the cool aesthetic, from highbrow fashion to mass-culture video games, from hip hop to grunge, from skateboarding to the Internet, from street graffiti to MTV. Young black men responded to the appropriation of cool by the dominant white society by recasting it as “chill” and “</a:t>
            </a:r>
            <a:r>
              <a:rPr lang="en-GB" dirty="0" err="1"/>
              <a:t>chillin</a:t>
            </a:r>
            <a:r>
              <a:rPr lang="en-GB" dirty="0"/>
              <a:t>’” in the early 1980s.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234741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 figures from the past: Astaire and Rogers in the ‘30s, Brando and Elvis in the ‘50s, Dylan and Hendrix in the ‘60s, Madonna and Prince in the ‘80s, who shaped the new music icons of cool around the world. </a:t>
            </a:r>
          </a:p>
          <a:p>
            <a:endParaRPr lang="en-GB" dirty="0"/>
          </a:p>
          <a:p>
            <a:r>
              <a:rPr lang="en-GB" dirty="0"/>
              <a:t>Cool spread worldwide through the global impact of musical practices and tastes in western pop-rock music. Representative of the legacies of cool include Bessie Smith, Miles Davis, Billie Holiday, Frank Sinatra, Muddy Waters, Elvis Presley, James Brown, Bob Dylan, Jimi Hendrix, Deborah Harry, Marvin Gaye, Chrissie </a:t>
            </a:r>
            <a:r>
              <a:rPr lang="en-GB" dirty="0" err="1"/>
              <a:t>Hynde</a:t>
            </a:r>
            <a:r>
              <a:rPr lang="en-GB" dirty="0"/>
              <a:t>, David Byrne, Madonna, Prince, Afrika </a:t>
            </a:r>
            <a:r>
              <a:rPr lang="en-GB" dirty="0" err="1"/>
              <a:t>Bambaataa</a:t>
            </a:r>
            <a:r>
              <a:rPr lang="en-GB" dirty="0"/>
              <a:t>, Kurt Cobain, Selena, Shawn Carter (Jay-Z), Johnny Cash, and others (</a:t>
            </a:r>
            <a:r>
              <a:rPr lang="en-GB" dirty="0" err="1"/>
              <a:t>Dinerstein</a:t>
            </a:r>
            <a:r>
              <a:rPr lang="en-GB" dirty="0"/>
              <a:t> 2017:15; Smithsonian 2014b). </a:t>
            </a:r>
          </a:p>
          <a:p>
            <a:endParaRPr lang="en-GB" dirty="0"/>
          </a:p>
          <a:p>
            <a:r>
              <a:rPr lang="en-GB" b="1" dirty="0"/>
              <a:t>Image credit</a:t>
            </a:r>
            <a:r>
              <a:rPr lang="en-GB" dirty="0"/>
              <a:t>: The Legacies of Cool, available at http://npg.si.edu/exhibit/Cool/legacies.html, accessed 23 March 2018</a:t>
            </a:r>
          </a:p>
          <a:p>
            <a:endParaRPr lang="en-GB" dirty="0"/>
          </a:p>
          <a:p>
            <a:r>
              <a:rPr lang="en-GB" b="1" dirty="0"/>
              <a:t>Further optional reading</a:t>
            </a:r>
            <a:r>
              <a:rPr lang="en-GB" dirty="0"/>
              <a:t>: </a:t>
            </a:r>
            <a:r>
              <a:rPr lang="en-GB" i="1" dirty="0"/>
              <a:t>American Cool</a:t>
            </a:r>
            <a:r>
              <a:rPr lang="en-GB" dirty="0"/>
              <a:t>, Smithsonian Institute. Available at http://npg.si.edu/exhibit/Cool/index.html, accessed 23 March 2018</a:t>
            </a:r>
          </a:p>
        </p:txBody>
      </p:sp>
      <p:sp>
        <p:nvSpPr>
          <p:cNvPr id="4" name="Slide Number Placeholder 3"/>
          <p:cNvSpPr>
            <a:spLocks noGrp="1"/>
          </p:cNvSpPr>
          <p:nvPr>
            <p:ph type="sldNum" sz="quarter" idx="10"/>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91441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40015B-5163-4C29-A209-565B2CCF0E38}" type="datetime1">
              <a:rPr lang="en-US" smtClean="0"/>
              <a:t>3/23/2018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34B0B7-02D5-4F13-A9E4-16B069162FAA}"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DBD9C6-6CEA-4E44-9B86-5B0BA4BDFF86}"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26C83-4239-4303-8377-B500677239D3}"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E45C5F-F042-471C-B3CF-907233DFE1E3}"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6FDFE57-C2E0-4181-9EE5-3C049F08D795}" type="datetime1">
              <a:rPr lang="en-US" smtClean="0"/>
              <a:t>3/23/2018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5BADACF-CB0F-4314-8B4D-2BF2B539D761}" type="datetime1">
              <a:rPr lang="en-US" smtClean="0"/>
              <a:t>3/23/2018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940426-48E3-46A8-81FA-E3BE87CB9992}" type="datetime1">
              <a:rPr lang="en-US" smtClean="0"/>
              <a:t>3/23/2018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FBD231-FF18-41B4-BF4A-5B2607083109}" type="datetime1">
              <a:rPr lang="en-US" smtClean="0"/>
              <a:t>3/23/2018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0515F-67DB-4BBE-8E90-4794FD1B0117}" type="datetime1">
              <a:rPr lang="en-US" smtClean="0"/>
              <a:t>3/23/2018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C4B8F-55D4-4D34-A032-DA222B6F4A7F}" type="datetime1">
              <a:rPr lang="en-US" smtClean="0"/>
              <a:t>3/23/2018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AD433-54E5-49F3-A669-15F2AE7C2FE0}"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00C6D8-D346-4BAA-9398-C90799F7EDF6}" type="datetime1">
              <a:rPr lang="en-US" smtClean="0"/>
              <a:t>3/23/2018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84934E-5E0A-4106-9CA3-0E4E004758F0}" type="datetime1">
              <a:rPr lang="en-US" smtClean="0"/>
              <a:t>3/23/2018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4BB86-5C2D-43C4-BE19-A13EF36C24D1}" type="datetime1">
              <a:rPr lang="en-US" smtClean="0"/>
              <a:t>3/23/2018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0BFE9C-6182-4929-93B1-31AB36D3C75E}"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D9551C-2189-41FE-9175-F265ADDDE381}" type="datetime1">
              <a:rPr lang="en-US" smtClean="0"/>
              <a:t>3/23/2018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9E49D55-B317-4042-B570-3C9D64B350BC}" type="datetime1">
              <a:rPr lang="en-US" smtClean="0"/>
              <a:t>3/23/2018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1VM2eLhvsSM"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pbs.org/wgbh/pages/frontline/shows/cool/vie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npg.si.edu/exhibit/Cool/legacie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5250" y="-163286"/>
            <a:ext cx="2095500" cy="7184571"/>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11" name="TextBox 10"/>
          <p:cNvSpPr txBox="1"/>
          <p:nvPr/>
        </p:nvSpPr>
        <p:spPr>
          <a:xfrm rot="16200000">
            <a:off x="-2508080" y="2140747"/>
            <a:ext cx="6921160" cy="1815882"/>
          </a:xfrm>
          <a:prstGeom prst="rect">
            <a:avLst/>
          </a:prstGeom>
          <a:noFill/>
        </p:spPr>
        <p:txBody>
          <a:bodyPr wrap="square" rtlCol="0">
            <a:spAutoFit/>
          </a:bodyPr>
          <a:lstStyle/>
          <a:p>
            <a:r>
              <a:rPr lang="en-GB" sz="4000" b="1" dirty="0">
                <a:ln w="0"/>
                <a:solidFill>
                  <a:schemeClr val="bg1"/>
                </a:solidFill>
                <a:effectLst>
                  <a:outerShdw blurRad="50800" dist="38100" dir="2700000" algn="tl" rotWithShape="0">
                    <a:prstClr val="black">
                      <a:alpha val="40000"/>
                    </a:prstClr>
                  </a:outerShdw>
                </a:effectLst>
              </a:rPr>
              <a:t>Session 7 </a:t>
            </a:r>
          </a:p>
          <a:p>
            <a:r>
              <a:rPr lang="en-GB" sz="3600" b="1" dirty="0">
                <a:ln w="0"/>
                <a:solidFill>
                  <a:schemeClr val="bg1"/>
                </a:solidFill>
                <a:effectLst>
                  <a:outerShdw blurRad="50800" dist="38100" dir="2700000" algn="tl" rotWithShape="0">
                    <a:prstClr val="black">
                      <a:alpha val="40000"/>
                    </a:prstClr>
                  </a:outerShdw>
                </a:effectLst>
              </a:rPr>
              <a:t>The Cool Culture of Neoliberal Capitalism</a:t>
            </a:r>
            <a:endParaRPr lang="en-NZ" sz="3600" b="1" dirty="0">
              <a:ln w="0"/>
              <a:solidFill>
                <a:schemeClr val="bg1"/>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3"/>
          <a:stretch>
            <a:fillRect/>
          </a:stretch>
        </p:blipFill>
        <p:spPr>
          <a:xfrm>
            <a:off x="2000250" y="0"/>
            <a:ext cx="10287000" cy="6858000"/>
          </a:xfrm>
          <a:prstGeom prst="rect">
            <a:avLst/>
          </a:prstGeom>
        </p:spPr>
      </p:pic>
    </p:spTree>
    <p:extLst>
      <p:ext uri="{BB962C8B-B14F-4D97-AF65-F5344CB8AC3E}">
        <p14:creationId xmlns:p14="http://schemas.microsoft.com/office/powerpoint/2010/main" val="75303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2A31A05-19BB-4F84-9402-E8569CBDBDB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27472" y="609600"/>
            <a:ext cx="6340084" cy="1326321"/>
          </a:xfrm>
        </p:spPr>
        <p:txBody>
          <a:bodyPr>
            <a:normAutofit/>
          </a:bodyPr>
          <a:lstStyle/>
          <a:p>
            <a:r>
              <a:rPr lang="en-GB" dirty="0"/>
              <a:t>Neoliberal Capitalism as Cool Capitalism</a:t>
            </a:r>
          </a:p>
        </p:txBody>
      </p:sp>
      <p:sp>
        <p:nvSpPr>
          <p:cNvPr id="3" name="Content Placeholder 2"/>
          <p:cNvSpPr>
            <a:spLocks noGrp="1"/>
          </p:cNvSpPr>
          <p:nvPr>
            <p:ph idx="1"/>
          </p:nvPr>
        </p:nvSpPr>
        <p:spPr>
          <a:xfrm>
            <a:off x="4927471" y="2096064"/>
            <a:ext cx="6340085" cy="3695136"/>
          </a:xfrm>
        </p:spPr>
        <p:txBody>
          <a:bodyPr>
            <a:normAutofit/>
          </a:bodyPr>
          <a:lstStyle/>
          <a:p>
            <a:r>
              <a:rPr lang="en-GB" dirty="0"/>
              <a:t>Nike in casual wear and Apple in communication technology… are especially pertinent examples of the culture and political economy of transnational capitalism today, since both have cultivated counter-cultural and rebel brand identities. Such “cool” identities might at one time have been connected to anti-capitalism, but that is no longer so. These rich and powerful corporations are the epitome of cool capitalism. (</a:t>
            </a:r>
            <a:r>
              <a:rPr lang="en-GB" dirty="0" err="1"/>
              <a:t>McGuigan</a:t>
            </a:r>
            <a:r>
              <a:rPr lang="en-GB" dirty="0"/>
              <a:t> 2016:58-59)</a:t>
            </a:r>
          </a:p>
          <a:p>
            <a:endParaRPr lang="en-GB" dirty="0"/>
          </a:p>
          <a:p>
            <a:endParaRPr lang="en-GB" dirty="0"/>
          </a:p>
        </p:txBody>
      </p:sp>
      <p:pic>
        <p:nvPicPr>
          <p:cNvPr id="5" name="Picture 4">
            <a:extLst>
              <a:ext uri="{FF2B5EF4-FFF2-40B4-BE49-F238E27FC236}">
                <a16:creationId xmlns:a16="http://schemas.microsoft.com/office/drawing/2014/main" id="{07770C26-FC2D-4E2C-B7E4-92358F42005A}"/>
              </a:ext>
            </a:extLst>
          </p:cNvPr>
          <p:cNvPicPr>
            <a:picLocks noChangeAspect="1"/>
          </p:cNvPicPr>
          <p:nvPr/>
        </p:nvPicPr>
        <p:blipFill>
          <a:blip r:embed="rId3"/>
          <a:stretch>
            <a:fillRect/>
          </a:stretch>
        </p:blipFill>
        <p:spPr>
          <a:xfrm>
            <a:off x="72321" y="45720"/>
            <a:ext cx="4395984" cy="6816073"/>
          </a:xfrm>
          <a:prstGeom prst="rect">
            <a:avLst/>
          </a:prstGeom>
        </p:spPr>
      </p:pic>
      <p:sp>
        <p:nvSpPr>
          <p:cNvPr id="4" name="Footer Placeholder 3">
            <a:extLst>
              <a:ext uri="{FF2B5EF4-FFF2-40B4-BE49-F238E27FC236}">
                <a16:creationId xmlns:a16="http://schemas.microsoft.com/office/drawing/2014/main" id="{7123390F-B48E-4E3D-9F86-C703D803425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9996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sp>
        <p:nvSpPr>
          <p:cNvPr id="10" name="Date Placeholder 7">
            <a:extLst>
              <a:ext uri="{FF2B5EF4-FFF2-40B4-BE49-F238E27FC236}">
                <a16:creationId xmlns:a16="http://schemas.microsoft.com/office/drawing/2014/main" id="{420E5BEF-4978-4D64-A7DE-4BE8F13DCC79}"/>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736" y="64008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4834CBC-FB27-4E65-8FA7-66FC071C097F}" type="datetime1">
              <a:rPr lang="en-US" smtClean="0"/>
              <a:pPr>
                <a:spcAft>
                  <a:spcPts val="600"/>
                </a:spcAft>
              </a:pPr>
              <a:t>3/23/2018</a:t>
            </a:fld>
            <a:endParaRPr lang="en-US"/>
          </a:p>
        </p:txBody>
      </p:sp>
      <p:sp>
        <p:nvSpPr>
          <p:cNvPr id="12" name="Footer Placeholder 8">
            <a:extLst>
              <a:ext uri="{FF2B5EF4-FFF2-40B4-BE49-F238E27FC236}">
                <a16:creationId xmlns:a16="http://schemas.microsoft.com/office/drawing/2014/main" id="{9EB45969-6677-477A-971D-4A6D70B7C383}"/>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794" y="6400800"/>
            <a:ext cx="6672865"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Sample Footer Text</a:t>
            </a:r>
          </a:p>
        </p:txBody>
      </p:sp>
      <p:sp>
        <p:nvSpPr>
          <p:cNvPr id="14" name="Slide Number Placeholder 9">
            <a:extLst>
              <a:ext uri="{FF2B5EF4-FFF2-40B4-BE49-F238E27FC236}">
                <a16:creationId xmlns:a16="http://schemas.microsoft.com/office/drawing/2014/main" id="{08377577-698A-4DBD-BCA0-4040873E9752}"/>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4011" y="64008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11</a:t>
            </a:fld>
            <a:endParaRPr lang="en-US"/>
          </a:p>
        </p:txBody>
      </p:sp>
      <p:pic>
        <p:nvPicPr>
          <p:cNvPr id="4" name="Content Placeholder 3"/>
          <p:cNvPicPr>
            <a:picLocks noGrp="1" noChangeAspect="1"/>
          </p:cNvPicPr>
          <p:nvPr>
            <p:ph idx="1"/>
          </p:nvPr>
        </p:nvPicPr>
        <p:blipFill rotWithShape="1">
          <a:blip r:embed="rId4"/>
          <a:srcRect r="-2" b="13185"/>
          <a:stretch/>
        </p:blipFill>
        <p:spPr>
          <a:xfrm>
            <a:off x="643468" y="643467"/>
            <a:ext cx="4010827" cy="5571066"/>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5" name="Picture 4">
            <a:extLst>
              <a:ext uri="{FF2B5EF4-FFF2-40B4-BE49-F238E27FC236}">
                <a16:creationId xmlns:a16="http://schemas.microsoft.com/office/drawing/2014/main" id="{58683067-78C1-4A38-95ED-2271330CCEC8}"/>
              </a:ext>
            </a:extLst>
          </p:cNvPr>
          <p:cNvPicPr>
            <a:picLocks noChangeAspect="1"/>
          </p:cNvPicPr>
          <p:nvPr/>
        </p:nvPicPr>
        <p:blipFill rotWithShape="1">
          <a:blip r:embed="rId5"/>
          <a:srcRect l="2599" r="8918" b="-1"/>
          <a:stretch/>
        </p:blipFill>
        <p:spPr>
          <a:xfrm>
            <a:off x="4976027" y="643467"/>
            <a:ext cx="6572505" cy="5571066"/>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2" name="Footer Placeholder 1">
            <a:extLst>
              <a:ext uri="{FF2B5EF4-FFF2-40B4-BE49-F238E27FC236}">
                <a16:creationId xmlns:a16="http://schemas.microsoft.com/office/drawing/2014/main" id="{593F24B6-5A14-485A-B342-9CC9AB8D2A6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2580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Branding the Cool Celebrity Personae</a:t>
            </a:r>
          </a:p>
        </p:txBody>
      </p:sp>
      <p:sp>
        <p:nvSpPr>
          <p:cNvPr id="3" name="Content Placeholder 2"/>
          <p:cNvSpPr>
            <a:spLocks noGrp="1"/>
          </p:cNvSpPr>
          <p:nvPr>
            <p:ph idx="1"/>
          </p:nvPr>
        </p:nvSpPr>
        <p:spPr/>
        <p:txBody>
          <a:bodyPr/>
          <a:lstStyle/>
          <a:p>
            <a:r>
              <a:rPr lang="en-GB" dirty="0"/>
              <a:t>A brand seeks to create:</a:t>
            </a:r>
          </a:p>
          <a:p>
            <a:endParaRPr lang="en-GB" dirty="0"/>
          </a:p>
          <a:p>
            <a:pPr lvl="1"/>
            <a:r>
              <a:rPr lang="en-GB" dirty="0"/>
              <a:t>an emotional connection to a product, giving it a real personality, almost so that it becomes a valued and trusted friend [“brand personality”], something known and understood (Taylor 1994:196) [and is] another way of putting something in its place, making it knowable and accessible to potential consumers and creating an emotional connection to it. (Taylor 2016:93) </a:t>
            </a:r>
          </a:p>
          <a:p>
            <a:endParaRPr lang="en-GB" dirty="0"/>
          </a:p>
        </p:txBody>
      </p:sp>
      <p:sp>
        <p:nvSpPr>
          <p:cNvPr id="4" name="Footer Placeholder 3">
            <a:extLst>
              <a:ext uri="{FF2B5EF4-FFF2-40B4-BE49-F238E27FC236}">
                <a16:creationId xmlns:a16="http://schemas.microsoft.com/office/drawing/2014/main" id="{6C5F7BF3-FDBB-47BC-93FE-3B4BA9FC864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29686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821777-3A3B-437E-B5C1-FBC7B0F48C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1AD40C-CE73-4162-8681-421B8AF943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CB6635D-83C1-47E4-8EAE-B6D27C94511B}"/>
              </a:ext>
            </a:extLst>
          </p:cNvPr>
          <p:cNvPicPr>
            <a:picLocks noGrp="1" noChangeAspect="1"/>
          </p:cNvPicPr>
          <p:nvPr>
            <p:ph idx="1"/>
          </p:nvPr>
        </p:nvPicPr>
        <p:blipFill rotWithShape="1">
          <a:blip r:embed="rId3"/>
          <a:srcRect t="14415" r="1824" b="5489"/>
          <a:stretch/>
        </p:blipFill>
        <p:spPr>
          <a:xfrm>
            <a:off x="817654" y="1348871"/>
            <a:ext cx="6565717" cy="4017434"/>
          </a:xfrm>
          <a:prstGeom prst="rect">
            <a:avLst/>
          </a:prstGeom>
        </p:spPr>
      </p:pic>
      <p:sp>
        <p:nvSpPr>
          <p:cNvPr id="15" name="Rectangle 14">
            <a:extLst>
              <a:ext uri="{FF2B5EF4-FFF2-40B4-BE49-F238E27FC236}">
                <a16:creationId xmlns:a16="http://schemas.microsoft.com/office/drawing/2014/main" id="{707A3B9D-B1BA-4989-A535-1A6D8D402C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72575" y="628651"/>
            <a:ext cx="3643150" cy="3495674"/>
          </a:xfrm>
        </p:spPr>
        <p:txBody>
          <a:bodyPr vert="horz" lIns="91440" tIns="45720" rIns="91440" bIns="45720" rtlCol="0" anchor="b">
            <a:normAutofit/>
          </a:bodyPr>
          <a:lstStyle/>
          <a:p>
            <a:r>
              <a:rPr lang="en-US">
                <a:solidFill>
                  <a:srgbClr val="FFFFFF"/>
                </a:solidFill>
              </a:rPr>
              <a:t>Brand personality</a:t>
            </a:r>
          </a:p>
        </p:txBody>
      </p:sp>
      <p:sp>
        <p:nvSpPr>
          <p:cNvPr id="3" name="Footer Placeholder 2">
            <a:extLst>
              <a:ext uri="{FF2B5EF4-FFF2-40B4-BE49-F238E27FC236}">
                <a16:creationId xmlns:a16="http://schemas.microsoft.com/office/drawing/2014/main" id="{92481C84-D06C-480C-A4BE-A710D93F23A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9339321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4097" y="243735"/>
            <a:ext cx="10102049" cy="6145413"/>
          </a:xfrm>
          <a:prstGeom prst="rect">
            <a:avLst/>
          </a:prstGeom>
        </p:spPr>
      </p:pic>
      <p:sp>
        <p:nvSpPr>
          <p:cNvPr id="2" name="Footer Placeholder 1">
            <a:extLst>
              <a:ext uri="{FF2B5EF4-FFF2-40B4-BE49-F238E27FC236}">
                <a16:creationId xmlns:a16="http://schemas.microsoft.com/office/drawing/2014/main" id="{9F3CEB13-D208-4FFF-89F6-DA58C2275E6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7503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VM2eLhvsSM"/>
          <p:cNvPicPr>
            <a:picLocks noGrp="1" noRot="1" noChangeAspect="1"/>
          </p:cNvPicPr>
          <p:nvPr>
            <p:ph idx="1"/>
            <a:videoFile r:link="rId1"/>
          </p:nvPr>
        </p:nvPicPr>
        <p:blipFill>
          <a:blip r:embed="rId4"/>
          <a:stretch>
            <a:fillRect/>
          </a:stretch>
        </p:blipFill>
        <p:spPr>
          <a:xfrm>
            <a:off x="236737" y="1809719"/>
            <a:ext cx="6579943" cy="3701218"/>
          </a:xfrm>
          <a:prstGeom prst="rect">
            <a:avLst/>
          </a:prstGeom>
        </p:spPr>
      </p:pic>
      <p:pic>
        <p:nvPicPr>
          <p:cNvPr id="5" name="Picture 4"/>
          <p:cNvPicPr>
            <a:picLocks noChangeAspect="1"/>
          </p:cNvPicPr>
          <p:nvPr/>
        </p:nvPicPr>
        <p:blipFill>
          <a:blip r:embed="rId5"/>
          <a:stretch>
            <a:fillRect/>
          </a:stretch>
        </p:blipFill>
        <p:spPr>
          <a:xfrm>
            <a:off x="7038622" y="985422"/>
            <a:ext cx="4852663" cy="4852663"/>
          </a:xfrm>
          <a:prstGeom prst="rect">
            <a:avLst/>
          </a:prstGeom>
        </p:spPr>
      </p:pic>
      <p:sp>
        <p:nvSpPr>
          <p:cNvPr id="2" name="Footer Placeholder 1">
            <a:extLst>
              <a:ext uri="{FF2B5EF4-FFF2-40B4-BE49-F238E27FC236}">
                <a16:creationId xmlns:a16="http://schemas.microsoft.com/office/drawing/2014/main" id="{A9CA805E-20C9-4805-9A50-0A2001B556F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9269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29214" y="264360"/>
            <a:ext cx="6457950" cy="3616452"/>
          </a:xfrm>
          <a:prstGeom prst="rect">
            <a:avLst/>
          </a:prstGeom>
        </p:spPr>
      </p:pic>
      <p:pic>
        <p:nvPicPr>
          <p:cNvPr id="5" name="Picture 4"/>
          <p:cNvPicPr>
            <a:picLocks noChangeAspect="1"/>
          </p:cNvPicPr>
          <p:nvPr/>
        </p:nvPicPr>
        <p:blipFill>
          <a:blip r:embed="rId4"/>
          <a:stretch>
            <a:fillRect/>
          </a:stretch>
        </p:blipFill>
        <p:spPr>
          <a:xfrm>
            <a:off x="4767447" y="3568823"/>
            <a:ext cx="7227620" cy="3020187"/>
          </a:xfrm>
          <a:prstGeom prst="rect">
            <a:avLst/>
          </a:prstGeom>
        </p:spPr>
      </p:pic>
      <p:sp>
        <p:nvSpPr>
          <p:cNvPr id="2" name="Footer Placeholder 1">
            <a:extLst>
              <a:ext uri="{FF2B5EF4-FFF2-40B4-BE49-F238E27FC236}">
                <a16:creationId xmlns:a16="http://schemas.microsoft.com/office/drawing/2014/main" id="{3FE5876B-9AAC-4ECC-A046-9A5238F3FEE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8943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967666"/>
            <a:ext cx="10353762" cy="4823534"/>
          </a:xfrm>
        </p:spPr>
        <p:txBody>
          <a:bodyPr>
            <a:normAutofit/>
          </a:bodyPr>
          <a:lstStyle/>
          <a:p>
            <a:r>
              <a:rPr lang="en-GB" dirty="0"/>
              <a:t>Impact of digitisation:</a:t>
            </a:r>
          </a:p>
          <a:p>
            <a:pPr lvl="1"/>
            <a:r>
              <a:rPr lang="en-GB" dirty="0"/>
              <a:t>Licensing music to brands has become a steady and important line of income for the music industry, which explains the huge interest today in how big music labels can get involved with brands. </a:t>
            </a:r>
          </a:p>
          <a:p>
            <a:pPr lvl="1"/>
            <a:r>
              <a:rPr lang="en-GB" dirty="0"/>
              <a:t>Similarly, the advertising industry has in turn looked toward music to beat back the detrimental effect of new technologies and to harness the emotion-evoking power of music to create distinctive and real connections between brands and their consumers (Jackson, </a:t>
            </a:r>
            <a:r>
              <a:rPr lang="en-GB" dirty="0" err="1"/>
              <a:t>Jankovich</a:t>
            </a:r>
            <a:r>
              <a:rPr lang="en-GB" dirty="0"/>
              <a:t> and </a:t>
            </a:r>
            <a:r>
              <a:rPr lang="en-GB" dirty="0" err="1"/>
              <a:t>Sheinkop</a:t>
            </a:r>
            <a:r>
              <a:rPr lang="en-GB" dirty="0"/>
              <a:t> 2013:139). </a:t>
            </a:r>
          </a:p>
          <a:p>
            <a:pPr lvl="1"/>
            <a:r>
              <a:rPr lang="en-GB" dirty="0"/>
              <a:t>“music and brands went from casually dating to married with three kids – and we see the offspring of this marriage every day” (ibid.:140).</a:t>
            </a:r>
          </a:p>
          <a:p>
            <a:pPr lvl="1"/>
            <a:r>
              <a:rPr lang="en-GB" dirty="0"/>
              <a:t>consequently, the music industry has evolved into the B2B2C [Business to Business to Consumers] music industry </a:t>
            </a:r>
          </a:p>
        </p:txBody>
      </p:sp>
      <p:sp>
        <p:nvSpPr>
          <p:cNvPr id="2" name="Footer Placeholder 1">
            <a:extLst>
              <a:ext uri="{FF2B5EF4-FFF2-40B4-BE49-F238E27FC236}">
                <a16:creationId xmlns:a16="http://schemas.microsoft.com/office/drawing/2014/main" id="{7696F80C-ABF6-41CA-87CE-AFC651F2CC2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84231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624367" y="231960"/>
            <a:ext cx="8890000" cy="6438080"/>
          </a:xfrm>
          <a:prstGeom prst="rect">
            <a:avLst/>
          </a:prstGeom>
        </p:spPr>
      </p:pic>
      <p:sp>
        <p:nvSpPr>
          <p:cNvPr id="2" name="Footer Placeholder 1">
            <a:extLst>
              <a:ext uri="{FF2B5EF4-FFF2-40B4-BE49-F238E27FC236}">
                <a16:creationId xmlns:a16="http://schemas.microsoft.com/office/drawing/2014/main" id="{523F3710-ED50-4777-884A-34D6A8038C0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053297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619750" y="2293104"/>
            <a:ext cx="6397979" cy="4351338"/>
          </a:xfrm>
          <a:prstGeom prst="rect">
            <a:avLst/>
          </a:prstGeom>
        </p:spPr>
      </p:pic>
      <p:pic>
        <p:nvPicPr>
          <p:cNvPr id="5" name="Picture 4"/>
          <p:cNvPicPr>
            <a:picLocks noChangeAspect="1"/>
          </p:cNvPicPr>
          <p:nvPr/>
        </p:nvPicPr>
        <p:blipFill>
          <a:blip r:embed="rId4"/>
          <a:stretch>
            <a:fillRect/>
          </a:stretch>
        </p:blipFill>
        <p:spPr>
          <a:xfrm>
            <a:off x="0" y="233825"/>
            <a:ext cx="5619750" cy="3162300"/>
          </a:xfrm>
          <a:prstGeom prst="rect">
            <a:avLst/>
          </a:prstGeom>
        </p:spPr>
      </p:pic>
      <p:pic>
        <p:nvPicPr>
          <p:cNvPr id="6" name="Picture 5"/>
          <p:cNvPicPr>
            <a:picLocks noChangeAspect="1"/>
          </p:cNvPicPr>
          <p:nvPr/>
        </p:nvPicPr>
        <p:blipFill>
          <a:blip r:embed="rId5"/>
          <a:stretch>
            <a:fillRect/>
          </a:stretch>
        </p:blipFill>
        <p:spPr>
          <a:xfrm>
            <a:off x="63786" y="3701988"/>
            <a:ext cx="5381207" cy="3013476"/>
          </a:xfrm>
          <a:prstGeom prst="rect">
            <a:avLst/>
          </a:prstGeom>
        </p:spPr>
      </p:pic>
      <p:sp>
        <p:nvSpPr>
          <p:cNvPr id="2" name="Footer Placeholder 1">
            <a:extLst>
              <a:ext uri="{FF2B5EF4-FFF2-40B4-BE49-F238E27FC236}">
                <a16:creationId xmlns:a16="http://schemas.microsoft.com/office/drawing/2014/main" id="{95D9BAFA-8F92-4762-A0FE-D8172C4B7F5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25496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5" y="2096064"/>
            <a:ext cx="10353762" cy="4152336"/>
          </a:xfrm>
        </p:spPr>
        <p:txBody>
          <a:bodyPr>
            <a:normAutofit fontScale="85000" lnSpcReduction="10000"/>
          </a:bodyPr>
          <a:lstStyle/>
          <a:p>
            <a:r>
              <a:rPr lang="en-GB" dirty="0"/>
              <a:t>This session explores the way that popular music consumption of the noughties became influenced by a new cultural logic—the cool and the hip. We will first explore the origins of cool and establish the idea that neoliberal capitalism is cool capitalism. In the age of neoliberal capitalism, the ideology of cool determines cultural production and consumption, and has thereby become the focal point of popular culture globally, influencing a diverse range of contemporary trends and fields from food, music, and fashion, to technology and cinema. The hip and the cool are examples of non-economic forms of value created through branding practices. Coolness has become an incredibly powerful concept within business and marketing. It is a universal motivator for teens and youths, as well as for a large range of other age groups. Coolness excites consumers, adds symbolic value to products, and drives consumer trends. Coolness and consumption are intrinsically linked. Consumption in postmodern popular culture is central to identity formation and acquisition of status—cool, triggering in consumers the desire to achieve a cool lifestyle through consumption. The cool culture of neoliberal capitalism is clearly evident in the branding processes surrounding the “cool celebrity personae</a:t>
            </a:r>
            <a:r>
              <a:rPr lang="en-GB"/>
              <a:t>”, and </a:t>
            </a:r>
            <a:r>
              <a:rPr lang="en-GB" dirty="0"/>
              <a:t>the mechanisms of brand extension and brand endorsement.. </a:t>
            </a:r>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6863" y="97655"/>
            <a:ext cx="11877483" cy="6494301"/>
          </a:xfrm>
          <a:prstGeom prst="rect">
            <a:avLst/>
          </a:prstGeom>
        </p:spPr>
      </p:pic>
      <p:pic>
        <p:nvPicPr>
          <p:cNvPr id="6" name="Picture 5">
            <a:extLst>
              <a:ext uri="{FF2B5EF4-FFF2-40B4-BE49-F238E27FC236}">
                <a16:creationId xmlns:a16="http://schemas.microsoft.com/office/drawing/2014/main" id="{9E3CD4C3-CEEC-4C30-BD07-200E0663738B}"/>
              </a:ext>
            </a:extLst>
          </p:cNvPr>
          <p:cNvPicPr>
            <a:picLocks noChangeAspect="1"/>
          </p:cNvPicPr>
          <p:nvPr/>
        </p:nvPicPr>
        <p:blipFill>
          <a:blip r:embed="rId4"/>
          <a:stretch>
            <a:fillRect/>
          </a:stretch>
        </p:blipFill>
        <p:spPr>
          <a:xfrm>
            <a:off x="8418990" y="2665364"/>
            <a:ext cx="3773010" cy="3926592"/>
          </a:xfrm>
          <a:prstGeom prst="rect">
            <a:avLst/>
          </a:prstGeom>
        </p:spPr>
      </p:pic>
      <p:sp>
        <p:nvSpPr>
          <p:cNvPr id="2" name="Footer Placeholder 1">
            <a:extLst>
              <a:ext uri="{FF2B5EF4-FFF2-40B4-BE49-F238E27FC236}">
                <a16:creationId xmlns:a16="http://schemas.microsoft.com/office/drawing/2014/main" id="{7EDFD06B-2B15-4A93-9A16-C91F1E0CFAB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56419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enterprising self”—an entrepreneur of itself—that reflects a new body politics associated with healthiness and fitness, self-improvement, autonomy, and enterprise training, and which is one of the reasons why popular culture has adopted language like “beyond the sell-by date” (</a:t>
            </a:r>
            <a:r>
              <a:rPr lang="en-GB" dirty="0" err="1"/>
              <a:t>McGuigan</a:t>
            </a:r>
            <a:r>
              <a:rPr lang="en-GB" dirty="0"/>
              <a:t> 2009:144). </a:t>
            </a:r>
          </a:p>
        </p:txBody>
      </p:sp>
      <p:sp>
        <p:nvSpPr>
          <p:cNvPr id="2" name="Footer Placeholder 1">
            <a:extLst>
              <a:ext uri="{FF2B5EF4-FFF2-40B4-BE49-F238E27FC236}">
                <a16:creationId xmlns:a16="http://schemas.microsoft.com/office/drawing/2014/main" id="{C78C9521-EAE7-4E9F-9D59-EA3554EF0C2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166200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6025"/>
            <a:ext cx="10515600" cy="4351338"/>
          </a:xfrm>
        </p:spPr>
        <p:txBody>
          <a:bodyPr/>
          <a:lstStyle/>
          <a:p>
            <a:r>
              <a:rPr lang="en-GB" dirty="0"/>
              <a:t>Entrepreneurship is “hip” in the contemporary music industry and enhances an artist’s overall image. </a:t>
            </a:r>
          </a:p>
        </p:txBody>
      </p:sp>
      <p:pic>
        <p:nvPicPr>
          <p:cNvPr id="4" name="Picture 3"/>
          <p:cNvPicPr>
            <a:picLocks noChangeAspect="1"/>
          </p:cNvPicPr>
          <p:nvPr/>
        </p:nvPicPr>
        <p:blipFill>
          <a:blip r:embed="rId3"/>
          <a:stretch>
            <a:fillRect/>
          </a:stretch>
        </p:blipFill>
        <p:spPr>
          <a:xfrm>
            <a:off x="2692400" y="2279649"/>
            <a:ext cx="7357534" cy="4138613"/>
          </a:xfrm>
          <a:prstGeom prst="rect">
            <a:avLst/>
          </a:prstGeom>
        </p:spPr>
      </p:pic>
      <p:sp>
        <p:nvSpPr>
          <p:cNvPr id="2" name="Footer Placeholder 1">
            <a:extLst>
              <a:ext uri="{FF2B5EF4-FFF2-40B4-BE49-F238E27FC236}">
                <a16:creationId xmlns:a16="http://schemas.microsoft.com/office/drawing/2014/main" id="{17956FD2-CB70-473B-AEB8-1833E133427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92288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0F1335-5052-4059-80CD-F7A85E839259}"/>
              </a:ext>
            </a:extLst>
          </p:cNvPr>
          <p:cNvSpPr>
            <a:spLocks noGrp="1"/>
          </p:cNvSpPr>
          <p:nvPr>
            <p:ph type="title"/>
          </p:nvPr>
        </p:nvSpPr>
        <p:spPr/>
        <p:txBody>
          <a:bodyPr/>
          <a:lstStyle/>
          <a:p>
            <a:r>
              <a:rPr lang="en-GB" dirty="0"/>
              <a:t>Conclusions</a:t>
            </a:r>
          </a:p>
        </p:txBody>
      </p:sp>
      <p:sp>
        <p:nvSpPr>
          <p:cNvPr id="3" name="Content Placeholder 2"/>
          <p:cNvSpPr>
            <a:spLocks noGrp="1"/>
          </p:cNvSpPr>
          <p:nvPr>
            <p:ph type="body" idx="1"/>
          </p:nvPr>
        </p:nvSpPr>
        <p:spPr/>
        <p:txBody>
          <a:bodyPr/>
          <a:lstStyle/>
          <a:p>
            <a:r>
              <a:rPr lang="en-GB" dirty="0"/>
              <a:t>Constructs of masculinity and femininity are based around what is deemed to be cool in order to appeal to the consumers of today’s cool popular culture. </a:t>
            </a:r>
          </a:p>
          <a:p>
            <a:endParaRPr lang="en-GB" dirty="0"/>
          </a:p>
        </p:txBody>
      </p:sp>
      <p:sp>
        <p:nvSpPr>
          <p:cNvPr id="2" name="Footer Placeholder 1">
            <a:extLst>
              <a:ext uri="{FF2B5EF4-FFF2-40B4-BE49-F238E27FC236}">
                <a16:creationId xmlns:a16="http://schemas.microsoft.com/office/drawing/2014/main" id="{444CB771-DD18-4925-8D5D-2F83DF1C6B3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339291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a:hlinkClick r:id="rId3"/>
          </p:cNvPr>
          <p:cNvPicPr>
            <a:picLocks noGrp="1" noChangeAspect="1"/>
          </p:cNvPicPr>
          <p:nvPr>
            <p:ph idx="1"/>
          </p:nvPr>
        </p:nvPicPr>
        <p:blipFill>
          <a:blip r:embed="rId4"/>
          <a:stretch>
            <a:fillRect/>
          </a:stretch>
        </p:blipFill>
        <p:spPr>
          <a:xfrm>
            <a:off x="397455" y="365124"/>
            <a:ext cx="11184945" cy="6288461"/>
          </a:xfrm>
          <a:prstGeom prst="rect">
            <a:avLst/>
          </a:prstGeom>
        </p:spPr>
      </p:pic>
      <p:sp>
        <p:nvSpPr>
          <p:cNvPr id="3" name="Footer Placeholder 2">
            <a:extLst>
              <a:ext uri="{FF2B5EF4-FFF2-40B4-BE49-F238E27FC236}">
                <a16:creationId xmlns:a16="http://schemas.microsoft.com/office/drawing/2014/main" id="{500433AE-F892-45FE-8D36-B414D1A98AE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1086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I would now go so far as to put it this way: What is the cultural logic of neoliberal capitalism? It is the hip and the cool. That is, knowledge of the hip and the cool is the source of cultural capital today; and what drives the cultural industries is the production of the hip and the cool. In terms of cultural production, workers frequently use the term “edgy” to describe the sort of work that they want to produce, which, it is hoped, will be thought of as hip or cool by consumers…. To repeat…: I regard the hip/cool/edgy as the cultural logic of neoliberal capitalism (or one cultural logic of neoliberal capitalism, certainly the hegemonic one). (Taylor 2014:195, 197)</a:t>
            </a:r>
          </a:p>
          <a:p>
            <a:endParaRPr lang="en-GB" dirty="0"/>
          </a:p>
        </p:txBody>
      </p:sp>
      <p:sp>
        <p:nvSpPr>
          <p:cNvPr id="4" name="Footer Placeholder 3">
            <a:extLst>
              <a:ext uri="{FF2B5EF4-FFF2-40B4-BE49-F238E27FC236}">
                <a16:creationId xmlns:a16="http://schemas.microsoft.com/office/drawing/2014/main" id="{2A5191CA-D0E8-47F3-A741-960B1AF9EE6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03573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F01376-1608-40BC-939A-7443CCA00C50}"/>
              </a:ext>
            </a:extLst>
          </p:cNvPr>
          <p:cNvPicPr>
            <a:picLocks noChangeAspect="1"/>
          </p:cNvPicPr>
          <p:nvPr/>
        </p:nvPicPr>
        <p:blipFill rotWithShape="1">
          <a:blip r:embed="rId3"/>
          <a:srcRect l="436" r="10676"/>
          <a:stretch/>
        </p:blipFill>
        <p:spPr>
          <a:xfrm>
            <a:off x="-275188" y="10"/>
            <a:ext cx="6095980" cy="6857990"/>
          </a:xfrm>
          <a:prstGeom prst="rect">
            <a:avLst/>
          </a:prstGeom>
        </p:spPr>
      </p:pic>
      <p:cxnSp>
        <p:nvCxnSpPr>
          <p:cNvPr id="19" name="Straight Connector 16">
            <a:extLst>
              <a:ext uri="{FF2B5EF4-FFF2-40B4-BE49-F238E27FC236}">
                <a16:creationId xmlns:a16="http://schemas.microsoft.com/office/drawing/2014/main" id="{E0DCF65E-F84E-483D-83D7-A1616D56914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13534" y="665825"/>
            <a:ext cx="4754022" cy="5814874"/>
          </a:xfrm>
        </p:spPr>
        <p:txBody>
          <a:bodyPr>
            <a:normAutofit/>
          </a:bodyPr>
          <a:lstStyle/>
          <a:p>
            <a:pPr>
              <a:lnSpc>
                <a:spcPct val="110000"/>
              </a:lnSpc>
            </a:pPr>
            <a:r>
              <a:rPr lang="it-IT" dirty="0"/>
              <a:t>“culturati taste leaders” (McGuigan 2016:37)</a:t>
            </a:r>
          </a:p>
          <a:p>
            <a:pPr>
              <a:lnSpc>
                <a:spcPct val="110000"/>
              </a:lnSpc>
            </a:pPr>
            <a:r>
              <a:rPr lang="en-GB" dirty="0"/>
              <a:t>“new petite bourgeoisie” (Bourdieu 1984) or “new (technocratic) bourgeoisie” (Taylor 2016:64)</a:t>
            </a:r>
          </a:p>
          <a:p>
            <a:pPr>
              <a:lnSpc>
                <a:spcPct val="110000"/>
              </a:lnSpc>
            </a:pPr>
            <a:r>
              <a:rPr lang="en-GB" dirty="0"/>
              <a:t>They “find what is hip, cool, and edgy and… both promulgate this ideology and employ it to sell anything” (Taylor 2016:63)</a:t>
            </a:r>
          </a:p>
          <a:p>
            <a:pPr>
              <a:lnSpc>
                <a:spcPct val="110000"/>
              </a:lnSpc>
            </a:pPr>
            <a:r>
              <a:rPr lang="en-GB" dirty="0"/>
              <a:t>“cool seduction” </a:t>
            </a:r>
          </a:p>
          <a:p>
            <a:pPr>
              <a:lnSpc>
                <a:spcPct val="110000"/>
              </a:lnSpc>
            </a:pPr>
            <a:r>
              <a:rPr lang="en-GB" dirty="0"/>
              <a:t>“human creativity is squeezed by economic considerations” (2016:40)</a:t>
            </a:r>
          </a:p>
        </p:txBody>
      </p:sp>
      <p:sp>
        <p:nvSpPr>
          <p:cNvPr id="2" name="Footer Placeholder 1">
            <a:extLst>
              <a:ext uri="{FF2B5EF4-FFF2-40B4-BE49-F238E27FC236}">
                <a16:creationId xmlns:a16="http://schemas.microsoft.com/office/drawing/2014/main" id="{993D07BD-613B-4908-9182-17731200148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85613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Origins of Cool</a:t>
            </a:r>
          </a:p>
        </p:txBody>
      </p:sp>
      <p:sp>
        <p:nvSpPr>
          <p:cNvPr id="3" name="Content Placeholder 2"/>
          <p:cNvSpPr>
            <a:spLocks noGrp="1"/>
          </p:cNvSpPr>
          <p:nvPr>
            <p:ph idx="1"/>
          </p:nvPr>
        </p:nvSpPr>
        <p:spPr>
          <a:xfrm>
            <a:off x="838200" y="1825625"/>
            <a:ext cx="6883400" cy="4351338"/>
          </a:xfrm>
        </p:spPr>
        <p:txBody>
          <a:bodyPr/>
          <a:lstStyle/>
          <a:p>
            <a:r>
              <a:rPr lang="en-GB" dirty="0"/>
              <a:t>West Africa</a:t>
            </a:r>
          </a:p>
          <a:p>
            <a:r>
              <a:rPr lang="en-GB" dirty="0"/>
              <a:t>US</a:t>
            </a:r>
          </a:p>
          <a:p>
            <a:r>
              <a:rPr lang="en-GB" dirty="0"/>
              <a:t>Coolness is a set of shared meanings, including self-presentation, language, values, and artistic expressions, all of which represent group membership (O’Donnell and </a:t>
            </a:r>
            <a:r>
              <a:rPr lang="en-GB" dirty="0" err="1"/>
              <a:t>Wardlow</a:t>
            </a:r>
            <a:r>
              <a:rPr lang="en-GB" dirty="0"/>
              <a:t> 2000:13). </a:t>
            </a:r>
          </a:p>
        </p:txBody>
      </p:sp>
      <p:pic>
        <p:nvPicPr>
          <p:cNvPr id="4" name="Picture 3"/>
          <p:cNvPicPr>
            <a:picLocks noChangeAspect="1"/>
          </p:cNvPicPr>
          <p:nvPr/>
        </p:nvPicPr>
        <p:blipFill>
          <a:blip r:embed="rId3"/>
          <a:stretch>
            <a:fillRect/>
          </a:stretch>
        </p:blipFill>
        <p:spPr>
          <a:xfrm>
            <a:off x="7721600" y="1690688"/>
            <a:ext cx="3124200" cy="4018857"/>
          </a:xfrm>
          <a:prstGeom prst="rect">
            <a:avLst/>
          </a:prstGeom>
        </p:spPr>
      </p:pic>
      <p:sp>
        <p:nvSpPr>
          <p:cNvPr id="5" name="Footer Placeholder 4">
            <a:extLst>
              <a:ext uri="{FF2B5EF4-FFF2-40B4-BE49-F238E27FC236}">
                <a16:creationId xmlns:a16="http://schemas.microsoft.com/office/drawing/2014/main" id="{CCB363F5-845A-4CC7-93C6-1B9EC42CFEF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99357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1555" b="-1"/>
          <a:stretch/>
        </p:blipFill>
        <p:spPr>
          <a:xfrm>
            <a:off x="20" y="10"/>
            <a:ext cx="6095980" cy="6857990"/>
          </a:xfrm>
          <a:prstGeom prst="rect">
            <a:avLst/>
          </a:prstGeom>
        </p:spPr>
      </p:pic>
      <p:cxnSp>
        <p:nvCxnSpPr>
          <p:cNvPr id="9" name="Straight Connector 8">
            <a:extLst>
              <a:ext uri="{FF2B5EF4-FFF2-40B4-BE49-F238E27FC236}">
                <a16:creationId xmlns:a16="http://schemas.microsoft.com/office/drawing/2014/main" id="{E0DCF65E-F84E-483D-83D7-A1616D56914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13534" y="2096064"/>
            <a:ext cx="4754022" cy="3695136"/>
          </a:xfrm>
        </p:spPr>
        <p:txBody>
          <a:bodyPr>
            <a:normAutofit/>
          </a:bodyPr>
          <a:lstStyle/>
          <a:p>
            <a:pPr>
              <a:lnSpc>
                <a:spcPct val="110000"/>
              </a:lnSpc>
            </a:pPr>
            <a:r>
              <a:rPr lang="en-GB" sz="1700"/>
              <a:t>As Ted </a:t>
            </a:r>
            <a:r>
              <a:rPr lang="en-GB" sz="1700" err="1"/>
              <a:t>Giola</a:t>
            </a:r>
            <a:r>
              <a:rPr lang="en-GB" sz="1700"/>
              <a:t> has noted, the trumpeter Miles Davis, nicknamed “the Prince of Darkness”, epitomised cool with his abrasive attitude towards the audience, particularly the white audience, and his generally detached and even foreboding presence of stage. The 1954 release of the long-playing record Birth of the Cool was pivotal to the spread of studied disaffection amongst hipsters, both black and white. (</a:t>
            </a:r>
            <a:r>
              <a:rPr lang="en-GB" sz="1700" err="1"/>
              <a:t>McGuigan</a:t>
            </a:r>
            <a:r>
              <a:rPr lang="en-GB" sz="1700"/>
              <a:t> 2016:36) </a:t>
            </a:r>
          </a:p>
          <a:p>
            <a:pPr>
              <a:lnSpc>
                <a:spcPct val="110000"/>
              </a:lnSpc>
            </a:pPr>
            <a:endParaRPr lang="en-GB" sz="1700"/>
          </a:p>
        </p:txBody>
      </p:sp>
      <p:sp>
        <p:nvSpPr>
          <p:cNvPr id="2" name="Footer Placeholder 1">
            <a:extLst>
              <a:ext uri="{FF2B5EF4-FFF2-40B4-BE49-F238E27FC236}">
                <a16:creationId xmlns:a16="http://schemas.microsoft.com/office/drawing/2014/main" id="{B1AB03F5-234F-4B89-B7B9-55377C03445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61338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8700" y="148404"/>
            <a:ext cx="4140200" cy="6221612"/>
          </a:xfrm>
          <a:prstGeom prst="rect">
            <a:avLst/>
          </a:prstGeom>
        </p:spPr>
      </p:pic>
      <p:pic>
        <p:nvPicPr>
          <p:cNvPr id="6" name="Picture 5">
            <a:extLst>
              <a:ext uri="{FF2B5EF4-FFF2-40B4-BE49-F238E27FC236}">
                <a16:creationId xmlns:a16="http://schemas.microsoft.com/office/drawing/2014/main" id="{CEA8C57F-7D83-46AC-B489-2D2F7D224BBB}"/>
              </a:ext>
            </a:extLst>
          </p:cNvPr>
          <p:cNvPicPr>
            <a:picLocks noChangeAspect="1"/>
          </p:cNvPicPr>
          <p:nvPr/>
        </p:nvPicPr>
        <p:blipFill>
          <a:blip r:embed="rId4"/>
          <a:stretch>
            <a:fillRect/>
          </a:stretch>
        </p:blipFill>
        <p:spPr>
          <a:xfrm>
            <a:off x="6361118" y="0"/>
            <a:ext cx="5758409" cy="4223208"/>
          </a:xfrm>
          <a:prstGeom prst="rect">
            <a:avLst/>
          </a:prstGeom>
        </p:spPr>
      </p:pic>
      <p:pic>
        <p:nvPicPr>
          <p:cNvPr id="3" name="Picture 2">
            <a:extLst>
              <a:ext uri="{FF2B5EF4-FFF2-40B4-BE49-F238E27FC236}">
                <a16:creationId xmlns:a16="http://schemas.microsoft.com/office/drawing/2014/main" id="{F09CD39F-0DA3-4B69-B73A-9C07D91FE545}"/>
              </a:ext>
            </a:extLst>
          </p:cNvPr>
          <p:cNvPicPr>
            <a:picLocks noChangeAspect="1"/>
          </p:cNvPicPr>
          <p:nvPr/>
        </p:nvPicPr>
        <p:blipFill rotWithShape="1">
          <a:blip r:embed="rId5"/>
          <a:srcRect l="11849" t="9425" r="3344" b="16012"/>
          <a:stretch/>
        </p:blipFill>
        <p:spPr>
          <a:xfrm>
            <a:off x="4288900" y="3706715"/>
            <a:ext cx="4038946" cy="2663301"/>
          </a:xfrm>
          <a:prstGeom prst="rect">
            <a:avLst/>
          </a:prstGeom>
        </p:spPr>
      </p:pic>
      <p:sp>
        <p:nvSpPr>
          <p:cNvPr id="2" name="Footer Placeholder 1">
            <a:extLst>
              <a:ext uri="{FF2B5EF4-FFF2-40B4-BE49-F238E27FC236}">
                <a16:creationId xmlns:a16="http://schemas.microsoft.com/office/drawing/2014/main" id="{A4E4B0C5-4154-438C-8891-3E010390D23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77407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1950s coolness… in film noir, Beat literature, and abstract expressionism </a:t>
            </a:r>
          </a:p>
          <a:p>
            <a:r>
              <a:rPr lang="en-GB" dirty="0"/>
              <a:t>1960s cool underground counterculture in rock ‘n’ roll, journalism, film, and African American culture</a:t>
            </a:r>
          </a:p>
          <a:p>
            <a:r>
              <a:rPr lang="en-GB" dirty="0"/>
              <a:t>since the 1980s, cool becomes mainstream in a new capitalist context</a:t>
            </a:r>
          </a:p>
        </p:txBody>
      </p:sp>
      <p:sp>
        <p:nvSpPr>
          <p:cNvPr id="2" name="Footer Placeholder 1">
            <a:extLst>
              <a:ext uri="{FF2B5EF4-FFF2-40B4-BE49-F238E27FC236}">
                <a16:creationId xmlns:a16="http://schemas.microsoft.com/office/drawing/2014/main" id="{13878171-7828-428A-92F6-865175EEABB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821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a:srcRect l="22059" t="8084" r="23971" b="4030"/>
          <a:stretch/>
        </p:blipFill>
        <p:spPr>
          <a:xfrm>
            <a:off x="2097741" y="152680"/>
            <a:ext cx="7082118" cy="6483901"/>
          </a:xfrm>
          <a:prstGeom prst="rect">
            <a:avLst/>
          </a:prstGeom>
        </p:spPr>
      </p:pic>
      <p:sp>
        <p:nvSpPr>
          <p:cNvPr id="2" name="Footer Placeholder 1">
            <a:extLst>
              <a:ext uri="{FF2B5EF4-FFF2-40B4-BE49-F238E27FC236}">
                <a16:creationId xmlns:a16="http://schemas.microsoft.com/office/drawing/2014/main" id="{67A1FDED-7848-49E7-9959-5E3CC14CED6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63137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1087</TotalTime>
  <Words>5096</Words>
  <Application>Microsoft Office PowerPoint</Application>
  <PresentationFormat>Widescreen</PresentationFormat>
  <Paragraphs>244</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Bookman Old Style</vt:lpstr>
      <vt:lpstr>Calibri</vt:lpstr>
      <vt:lpstr>Rockwell</vt:lpstr>
      <vt:lpstr>Damask</vt:lpstr>
      <vt:lpstr>PowerPoint Presentation</vt:lpstr>
      <vt:lpstr>synopsis</vt:lpstr>
      <vt:lpstr>Introduction</vt:lpstr>
      <vt:lpstr>PowerPoint Presentation</vt:lpstr>
      <vt:lpstr>The Origins of Cool</vt:lpstr>
      <vt:lpstr>PowerPoint Presentation</vt:lpstr>
      <vt:lpstr>PowerPoint Presentation</vt:lpstr>
      <vt:lpstr>PowerPoint Presentation</vt:lpstr>
      <vt:lpstr>PowerPoint Presentation</vt:lpstr>
      <vt:lpstr>Neoliberal Capitalism as Cool Capitalism</vt:lpstr>
      <vt:lpstr>PowerPoint Presentation</vt:lpstr>
      <vt:lpstr>Branding the Cool Celebrity Personae</vt:lpstr>
      <vt:lpstr>Brand personality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192</cp:revision>
  <cp:lastPrinted>2017-10-11T16:54:43Z</cp:lastPrinted>
  <dcterms:created xsi:type="dcterms:W3CDTF">2017-09-28T08:24:44Z</dcterms:created>
  <dcterms:modified xsi:type="dcterms:W3CDTF">2018-03-23T13:43:10Z</dcterms:modified>
</cp:coreProperties>
</file>